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10"/>
  </p:notesMasterIdLst>
  <p:handoutMasterIdLst>
    <p:handoutMasterId r:id="rId11"/>
  </p:handoutMasterIdLst>
  <p:sldIdLst>
    <p:sldId id="292" r:id="rId3"/>
    <p:sldId id="289" r:id="rId4"/>
    <p:sldId id="286" r:id="rId5"/>
    <p:sldId id="291" r:id="rId6"/>
    <p:sldId id="290" r:id="rId7"/>
    <p:sldId id="294" r:id="rId8"/>
    <p:sldId id="293" r:id="rId9"/>
  </p:sldIdLst>
  <p:sldSz cx="12801600" cy="9601200" type="A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1pPr>
    <a:lvl2pPr marL="6400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2pPr>
    <a:lvl3pPr marL="128016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3pPr>
    <a:lvl4pPr marL="19202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4pPr>
    <a:lvl5pPr marL="25603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5pPr>
    <a:lvl6pPr marL="3200400" algn="l" defTabSz="128016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6pPr>
    <a:lvl7pPr marL="3840480" algn="l" defTabSz="128016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7pPr>
    <a:lvl8pPr marL="4480560" algn="l" defTabSz="128016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8pPr>
    <a:lvl9pPr marL="5120640" algn="l" defTabSz="128016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3366"/>
    <a:srgbClr val="003399"/>
    <a:srgbClr val="000066"/>
    <a:srgbClr val="66CCFF"/>
    <a:srgbClr val="CC99FF"/>
    <a:srgbClr val="000099"/>
    <a:srgbClr val="0000FF"/>
    <a:srgbClr val="990033"/>
    <a:srgbClr val="203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4" autoAdjust="0"/>
  </p:normalViewPr>
  <p:slideViewPr>
    <p:cSldViewPr>
      <p:cViewPr>
        <p:scale>
          <a:sx n="73" d="100"/>
          <a:sy n="73" d="100"/>
        </p:scale>
        <p:origin x="-1044" y="102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F7A5F5-EBE9-460D-A57D-F83F73D83397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5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6" y="9428585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E98AE3-3EF9-4C46-A249-D238849D57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20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B0B18EB-BA1A-4EBC-88C6-C311F935440E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5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28585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904C41D-4349-465E-BF97-632349387B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516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rtl="0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rtl="0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rtl="0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rtl="0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3D94E124-4D5D-4ABF-ADEC-45373F8D1124}" type="slidenum">
              <a:rPr 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3D94E124-4D5D-4ABF-ADEC-45373F8D1124}" type="slidenum">
              <a:rPr 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3D94E124-4D5D-4ABF-ADEC-45373F8D1124}" type="slidenum">
              <a:rPr 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3D94E124-4D5D-4ABF-ADEC-45373F8D1124}" type="slidenum">
              <a:rPr 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3D94E124-4D5D-4ABF-ADEC-45373F8D1124}" type="slidenum">
              <a:rPr 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3D94E124-4D5D-4ABF-ADEC-45373F8D1124}" type="slidenum">
              <a:rPr 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3D94E124-4D5D-4ABF-ADEC-45373F8D1124}" type="slidenum">
              <a:rPr 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1290006" y="1979323"/>
            <a:ext cx="294437" cy="294437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8"/>
          <p:cNvSpPr/>
          <p:nvPr/>
        </p:nvSpPr>
        <p:spPr>
          <a:xfrm>
            <a:off x="1620203" y="1882459"/>
            <a:ext cx="88900" cy="91122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009851" y="610310"/>
            <a:ext cx="10369296" cy="206105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2005584" y="2590090"/>
            <a:ext cx="10369296" cy="2453640"/>
          </a:xfrm>
        </p:spPr>
        <p:txBody>
          <a:bodyPr/>
          <a:lstStyle>
            <a:lvl1pPr marL="102413" indent="0" algn="l">
              <a:buNone/>
              <a:defRPr sz="3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640080" indent="0" algn="ctr">
              <a:buNone/>
            </a:lvl2pPr>
            <a:lvl3pPr marL="1280160" indent="0" algn="ctr">
              <a:buNone/>
            </a:lvl3pPr>
            <a:lvl4pPr marL="1920240" indent="0" algn="ctr">
              <a:buNone/>
            </a:lvl4pPr>
            <a:lvl5pPr marL="2560320" indent="0" algn="ctr">
              <a:buNone/>
            </a:lvl5pPr>
            <a:lvl6pPr marL="3200400" indent="0" algn="ctr">
              <a:buNone/>
            </a:lvl6pPr>
            <a:lvl7pPr marL="3840480" indent="0" algn="ctr">
              <a:buNone/>
            </a:lvl7pPr>
            <a:lvl8pPr marL="4480560" indent="0" algn="ctr">
              <a:buNone/>
            </a:lvl8pPr>
            <a:lvl9pPr marL="512064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F1FFB7-9CB5-47D4-ABBB-C097ABBBD53F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29C1B1-2AD5-47EC-B8A6-3A014DB23340}" type="slidenum">
              <a:rPr lang="en-US"/>
              <a:pPr>
                <a:defRPr/>
              </a:pPr>
              <a:t>‹#›</a:t>
            </a:fld>
            <a:endParaRPr lang="en-US" sz="1700">
              <a:solidFill>
                <a:schemeClr val="bg2">
                  <a:shade val="50000"/>
                  <a:satMod val="20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956362-45CB-4389-9F2C-1D4F8A4F508F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590ED5-83A1-470B-B4F3-2E47E61191E2}" type="slidenum">
              <a:rPr lang="en-US"/>
              <a:pPr>
                <a:defRPr/>
              </a:pPr>
              <a:t>‹#›</a:t>
            </a:fld>
            <a:endParaRPr lang="en-US" sz="1700">
              <a:solidFill>
                <a:schemeClr val="bg2">
                  <a:shade val="50000"/>
                  <a:satMod val="20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01200" y="384495"/>
            <a:ext cx="2560320" cy="819213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384497"/>
            <a:ext cx="7787640" cy="819213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34D445-C0D5-4FA2-872E-FC5B640B6BB0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F9F879-421B-4A06-90B7-4EF702B0404B}" type="slidenum">
              <a:rPr lang="en-US"/>
              <a:pPr>
                <a:defRPr/>
              </a:pPr>
              <a:t>‹#›</a:t>
            </a:fld>
            <a:endParaRPr lang="en-US" sz="1700">
              <a:solidFill>
                <a:schemeClr val="bg2">
                  <a:shade val="50000"/>
                  <a:satMod val="20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412538-75B0-4FD2-9D16-86216B2F0BA6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04B167-AC80-47B1-AF19-90626AC48267}" type="slidenum">
              <a:rPr lang="en-US"/>
              <a:pPr>
                <a:defRPr/>
              </a:pPr>
              <a:t>‹#›</a:t>
            </a:fld>
            <a:endParaRPr lang="en-US" sz="1700">
              <a:solidFill>
                <a:schemeClr val="bg2">
                  <a:shade val="50000"/>
                  <a:satMod val="20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95955" y="0"/>
            <a:ext cx="9601200" cy="96012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3200400" y="0"/>
            <a:ext cx="106680" cy="96012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>
            <a:off x="3041249" y="3940518"/>
            <a:ext cx="294437" cy="294437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>
          <a:xfrm>
            <a:off x="3371533" y="3844925"/>
            <a:ext cx="88900" cy="889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749" y="3640455"/>
            <a:ext cx="8961120" cy="3200400"/>
          </a:xfrm>
        </p:spPr>
        <p:txBody>
          <a:bodyPr anchor="t"/>
          <a:lstStyle>
            <a:lvl1pPr algn="l">
              <a:lnSpc>
                <a:spcPts val="6300"/>
              </a:lnSpc>
              <a:buNone/>
              <a:defRPr sz="56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9749" y="1540193"/>
            <a:ext cx="8961120" cy="2113597"/>
          </a:xfrm>
        </p:spPr>
        <p:txBody>
          <a:bodyPr anchor="b"/>
          <a:lstStyle>
            <a:lvl1pPr marL="38405" indent="0">
              <a:lnSpc>
                <a:spcPts val="3220"/>
              </a:lnSpc>
              <a:spcBef>
                <a:spcPts val="0"/>
              </a:spcBef>
              <a:buNone/>
              <a:defRPr sz="28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1C633B-E681-4248-840B-A32B19FD1C51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AAA8D2A3-E3AA-4B40-B73C-CFFDB87F6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e 8"/>
          <p:cNvSpPr/>
          <p:nvPr/>
        </p:nvSpPr>
        <p:spPr>
          <a:xfrm>
            <a:off x="-1142365" y="-1142365"/>
            <a:ext cx="2293620" cy="229362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9"/>
          <p:cNvSpPr/>
          <p:nvPr/>
        </p:nvSpPr>
        <p:spPr>
          <a:xfrm>
            <a:off x="235585" y="28894"/>
            <a:ext cx="2384743" cy="2384742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Donut 10"/>
          <p:cNvSpPr/>
          <p:nvPr/>
        </p:nvSpPr>
        <p:spPr>
          <a:xfrm rot="2315675">
            <a:off x="256034" y="1477108"/>
            <a:ext cx="1576004" cy="154367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1446849" y="0"/>
            <a:ext cx="11383645" cy="96012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9851" y="384048"/>
            <a:ext cx="10497312" cy="16002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9851" y="2133600"/>
            <a:ext cx="5120640" cy="6528816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86523" y="2133600"/>
            <a:ext cx="5120640" cy="6528816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889D24-F103-4AC8-B610-F15DE069FDE9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6781C14F-8B1A-4AEB-AAB7-A928DE4B3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7224470"/>
            <a:ext cx="11521440" cy="1600200"/>
          </a:xfrm>
        </p:spPr>
        <p:txBody>
          <a:bodyPr/>
          <a:lstStyle>
            <a:lvl1pPr algn="ctr">
              <a:defRPr sz="63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459589"/>
            <a:ext cx="5632704" cy="896112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396850" algn="l">
              <a:lnSpc>
                <a:spcPct val="100000"/>
              </a:lnSpc>
              <a:spcBef>
                <a:spcPts val="140"/>
              </a:spcBef>
              <a:buNone/>
              <a:defRPr sz="2700" b="0">
                <a:solidFill>
                  <a:schemeClr val="tx1"/>
                </a:solidFill>
              </a:defRPr>
            </a:lvl1pPr>
            <a:lvl2pPr>
              <a:buNone/>
              <a:defRPr sz="2800" b="1"/>
            </a:lvl2pPr>
            <a:lvl3pPr>
              <a:buNone/>
              <a:defRPr sz="2500" b="1"/>
            </a:lvl3pPr>
            <a:lvl4pPr>
              <a:buNone/>
              <a:defRPr sz="2200" b="1"/>
            </a:lvl4pPr>
            <a:lvl5pPr>
              <a:buNone/>
              <a:defRPr sz="22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528816" y="459589"/>
            <a:ext cx="5632704" cy="896112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396850" algn="l">
              <a:lnSpc>
                <a:spcPct val="100000"/>
              </a:lnSpc>
              <a:spcBef>
                <a:spcPts val="140"/>
              </a:spcBef>
              <a:buNone/>
              <a:defRPr sz="2700" b="0">
                <a:solidFill>
                  <a:schemeClr val="tx1"/>
                </a:solidFill>
              </a:defRPr>
            </a:lvl1pPr>
            <a:lvl2pPr>
              <a:buNone/>
              <a:defRPr sz="2800" b="1"/>
            </a:lvl2pPr>
            <a:lvl3pPr>
              <a:buNone/>
              <a:defRPr sz="2500" b="1"/>
            </a:lvl3pPr>
            <a:lvl4pPr>
              <a:buNone/>
              <a:defRPr sz="2200" b="1"/>
            </a:lvl4pPr>
            <a:lvl5pPr>
              <a:buNone/>
              <a:defRPr sz="22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40080" y="1357070"/>
            <a:ext cx="5632704" cy="576072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550469" indent="-384048">
              <a:lnSpc>
                <a:spcPct val="100000"/>
              </a:lnSpc>
              <a:spcBef>
                <a:spcPts val="980"/>
              </a:spcBef>
              <a:defRPr sz="3400"/>
            </a:lvl1pPr>
            <a:lvl2pPr>
              <a:lnSpc>
                <a:spcPct val="100000"/>
              </a:lnSpc>
              <a:spcBef>
                <a:spcPts val="980"/>
              </a:spcBef>
              <a:defRPr sz="2800"/>
            </a:lvl2pPr>
            <a:lvl3pPr>
              <a:lnSpc>
                <a:spcPct val="100000"/>
              </a:lnSpc>
              <a:spcBef>
                <a:spcPts val="980"/>
              </a:spcBef>
              <a:defRPr sz="2500"/>
            </a:lvl3pPr>
            <a:lvl4pPr>
              <a:lnSpc>
                <a:spcPct val="100000"/>
              </a:lnSpc>
              <a:spcBef>
                <a:spcPts val="980"/>
              </a:spcBef>
              <a:defRPr sz="2200"/>
            </a:lvl4pPr>
            <a:lvl5pPr>
              <a:lnSpc>
                <a:spcPct val="100000"/>
              </a:lnSpc>
              <a:spcBef>
                <a:spcPts val="980"/>
              </a:spcBef>
              <a:defRPr sz="22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8816" y="1357070"/>
            <a:ext cx="5632704" cy="576072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550469" indent="-384048">
              <a:lnSpc>
                <a:spcPct val="100000"/>
              </a:lnSpc>
              <a:spcBef>
                <a:spcPts val="980"/>
              </a:spcBef>
              <a:defRPr sz="3400"/>
            </a:lvl1pPr>
            <a:lvl2pPr>
              <a:lnSpc>
                <a:spcPct val="100000"/>
              </a:lnSpc>
              <a:spcBef>
                <a:spcPts val="980"/>
              </a:spcBef>
              <a:defRPr sz="2800"/>
            </a:lvl2pPr>
            <a:lvl3pPr>
              <a:lnSpc>
                <a:spcPct val="100000"/>
              </a:lnSpc>
              <a:spcBef>
                <a:spcPts val="980"/>
              </a:spcBef>
              <a:defRPr sz="2500"/>
            </a:lvl3pPr>
            <a:lvl4pPr>
              <a:lnSpc>
                <a:spcPct val="100000"/>
              </a:lnSpc>
              <a:spcBef>
                <a:spcPts val="980"/>
              </a:spcBef>
              <a:defRPr sz="2200"/>
            </a:lvl4pPr>
            <a:lvl5pPr>
              <a:lnSpc>
                <a:spcPct val="100000"/>
              </a:lnSpc>
              <a:spcBef>
                <a:spcPts val="980"/>
              </a:spcBef>
              <a:defRPr sz="22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14A947-D472-4770-856F-1F2F8A2606B0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47108BA5-7E71-4EB1-B360-281827FD9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9851" y="384048"/>
            <a:ext cx="10497312" cy="16002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344FAE-2865-4C89-9434-EE20AA1E2503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728E8699-69DD-4155-98B2-73DE868F5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420179" y="0"/>
            <a:ext cx="11381422" cy="96012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5"/>
          <p:cNvSpPr/>
          <p:nvPr/>
        </p:nvSpPr>
        <p:spPr bwMode="invGray">
          <a:xfrm>
            <a:off x="1420179" y="0"/>
            <a:ext cx="102235" cy="96012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40A17F-9797-4EDA-8FAB-5E2E8AB157DB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36DAAB30-91BA-4DAE-82B4-1B64C31C7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5334000" cy="1626870"/>
          </a:xfrm>
          <a:ln>
            <a:noFill/>
          </a:ln>
        </p:spPr>
        <p:txBody>
          <a:bodyPr anchor="b"/>
          <a:lstStyle>
            <a:lvl1pPr algn="l">
              <a:lnSpc>
                <a:spcPts val="2800"/>
              </a:lnSpc>
              <a:buNone/>
              <a:defRPr sz="31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40080" y="2009140"/>
            <a:ext cx="5334000" cy="9779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>
              <a:buNone/>
              <a:defRPr sz="1700"/>
            </a:lvl2pPr>
            <a:lvl3pPr>
              <a:buNone/>
              <a:defRPr sz="1400"/>
            </a:lvl3pPr>
            <a:lvl4pPr>
              <a:buNone/>
              <a:defRPr sz="1300"/>
            </a:lvl4pPr>
            <a:lvl5pPr>
              <a:buNone/>
              <a:defRPr sz="13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40080" y="2987041"/>
            <a:ext cx="11414760" cy="558958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519148-96DA-410B-981D-472B816F18AA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7AFBAA2-1DB6-4749-8873-EEE82786474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>
                  <a:shade val="50000"/>
                  <a:satMod val="20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1066800" y="1493520"/>
            <a:ext cx="6400800" cy="64008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128016" tIns="384048" rIns="128016" bIns="64008">
            <a:normAutofit/>
          </a:bodyPr>
          <a:lstStyle>
            <a:extLst/>
          </a:lstStyle>
          <a:p>
            <a:pPr indent="-396850" fontAlgn="auto">
              <a:lnSpc>
                <a:spcPts val="4200"/>
              </a:lnSpc>
              <a:spcBef>
                <a:spcPts val="84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4500">
              <a:latin typeface="+mn-lt"/>
              <a:cs typeface="+mn-cs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555625" y="1335724"/>
            <a:ext cx="960120" cy="286702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7005320" y="1311275"/>
            <a:ext cx="909003" cy="28670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1654" y="1493520"/>
            <a:ext cx="3840480" cy="2773680"/>
          </a:xfrm>
        </p:spPr>
        <p:txBody>
          <a:bodyPr anchor="b">
            <a:noAutofit/>
          </a:bodyPr>
          <a:lstStyle>
            <a:lvl1pPr algn="l">
              <a:buNone/>
              <a:defRPr sz="29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1173480" y="1600205"/>
            <a:ext cx="6187440" cy="4920343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384048">
            <a:normAutofit/>
          </a:bodyPr>
          <a:lstStyle>
            <a:lvl1pPr indent="0">
              <a:buNone/>
              <a:defRPr sz="45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3480" y="6720840"/>
            <a:ext cx="6187440" cy="1066800"/>
          </a:xfrm>
        </p:spPr>
        <p:txBody>
          <a:bodyPr/>
          <a:lstStyle>
            <a:lvl1pPr marL="0" indent="0" algn="l">
              <a:lnSpc>
                <a:spcPts val="2240"/>
              </a:lnSpc>
              <a:spcBef>
                <a:spcPts val="0"/>
              </a:spcBef>
              <a:buNone/>
              <a:defRPr sz="2000">
                <a:solidFill>
                  <a:srgbClr val="777777"/>
                </a:solidFill>
              </a:defRPr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7E2F79-B7D1-4195-9012-8DC7F63179BB}" type="datetime1">
              <a:rPr lang="en-US" smtClean="0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CD7BCD1-81C8-4785-BC7F-BAB08CB0A6FD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>
                  <a:shade val="50000"/>
                  <a:satMod val="20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1142365" y="-1142365"/>
            <a:ext cx="2293620" cy="229362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35585" y="28894"/>
            <a:ext cx="2384743" cy="2384742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256034" y="1477108"/>
            <a:ext cx="1576004" cy="154367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17956" y="0"/>
            <a:ext cx="11383645" cy="96012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2009140" y="384493"/>
            <a:ext cx="10499090" cy="1600200"/>
          </a:xfrm>
          <a:prstGeom prst="rect">
            <a:avLst/>
          </a:prstGeom>
        </p:spPr>
        <p:txBody>
          <a:bodyPr lIns="128016" tIns="64008" rIns="128016" bIns="64008"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51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2009140" y="2026920"/>
            <a:ext cx="10499090" cy="672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smtClean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013960" y="8827770"/>
            <a:ext cx="2987040" cy="666750"/>
          </a:xfrm>
          <a:prstGeom prst="rect">
            <a:avLst/>
          </a:prstGeom>
        </p:spPr>
        <p:txBody>
          <a:bodyPr lIns="128016" tIns="64008" rIns="128016" bIns="64008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38BD888-D014-451A-9A50-EEEFB46A066F}" type="datetime1">
              <a:rPr lang="en-US" smtClean="0"/>
              <a:pPr>
                <a:defRPr/>
              </a:pPr>
              <a:t>7/23/2014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8001000" y="8827770"/>
            <a:ext cx="4053840" cy="666750"/>
          </a:xfrm>
          <a:prstGeom prst="rect">
            <a:avLst/>
          </a:prstGeom>
        </p:spPr>
        <p:txBody>
          <a:bodyPr lIns="128016" tIns="64008" rIns="128016" bIns="64008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bg2">
                    <a:shade val="5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2059285" y="8827770"/>
            <a:ext cx="640080" cy="666750"/>
          </a:xfrm>
          <a:prstGeom prst="rect">
            <a:avLst/>
          </a:prstGeom>
        </p:spPr>
        <p:txBody>
          <a:bodyPr lIns="128016" tIns="64008" rIns="128016" bIns="64008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3900">
                <a:solidFill>
                  <a:schemeClr val="tx2"/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4584F9E-CA3A-4B34-916A-EA9C141E3370}" type="slidenum">
              <a:rPr lang="en-US"/>
              <a:pPr>
                <a:defRPr/>
              </a:pPr>
              <a:t>‹#›</a:t>
            </a:fld>
            <a:endParaRPr lang="en-US" sz="17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420179" y="0"/>
            <a:ext cx="102235" cy="96012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6200" kern="1200">
          <a:solidFill>
            <a:srgbClr val="69666E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6200">
          <a:solidFill>
            <a:srgbClr val="69666E"/>
          </a:solidFill>
          <a:latin typeface="Gill Sans M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6200">
          <a:solidFill>
            <a:srgbClr val="69666E"/>
          </a:solidFill>
          <a:latin typeface="Gill Sans M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6200">
          <a:solidFill>
            <a:srgbClr val="69666E"/>
          </a:solidFill>
          <a:latin typeface="Gill Sans M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6200">
          <a:solidFill>
            <a:srgbClr val="69666E"/>
          </a:solidFill>
          <a:latin typeface="Gill Sans MT"/>
        </a:defRPr>
      </a:lvl5pPr>
      <a:lvl6pPr marL="640080" algn="l" rtl="0" fontAlgn="base">
        <a:spcBef>
          <a:spcPct val="0"/>
        </a:spcBef>
        <a:spcAft>
          <a:spcPct val="0"/>
        </a:spcAft>
        <a:defRPr sz="6200">
          <a:solidFill>
            <a:srgbClr val="69666E"/>
          </a:solidFill>
          <a:latin typeface="Gill Sans MT"/>
        </a:defRPr>
      </a:lvl6pPr>
      <a:lvl7pPr marL="1280160" algn="l" rtl="0" fontAlgn="base">
        <a:spcBef>
          <a:spcPct val="0"/>
        </a:spcBef>
        <a:spcAft>
          <a:spcPct val="0"/>
        </a:spcAft>
        <a:defRPr sz="6200">
          <a:solidFill>
            <a:srgbClr val="69666E"/>
          </a:solidFill>
          <a:latin typeface="Gill Sans MT"/>
        </a:defRPr>
      </a:lvl7pPr>
      <a:lvl8pPr marL="1920240" algn="l" rtl="0" fontAlgn="base">
        <a:spcBef>
          <a:spcPct val="0"/>
        </a:spcBef>
        <a:spcAft>
          <a:spcPct val="0"/>
        </a:spcAft>
        <a:defRPr sz="6200">
          <a:solidFill>
            <a:srgbClr val="69666E"/>
          </a:solidFill>
          <a:latin typeface="Gill Sans MT"/>
        </a:defRPr>
      </a:lvl8pPr>
      <a:lvl9pPr marL="2560320" algn="l" rtl="0" fontAlgn="base">
        <a:spcBef>
          <a:spcPct val="0"/>
        </a:spcBef>
        <a:spcAft>
          <a:spcPct val="0"/>
        </a:spcAft>
        <a:defRPr sz="6200">
          <a:solidFill>
            <a:srgbClr val="69666E"/>
          </a:solidFill>
          <a:latin typeface="Gill Sans MT"/>
        </a:defRPr>
      </a:lvl9pPr>
      <a:extLst/>
    </p:titleStyle>
    <p:bodyStyle>
      <a:lvl1pPr marL="511175" indent="-395605" algn="l" rtl="0" eaLnBrk="0" fontAlgn="base" hangingPunct="0">
        <a:lnSpc>
          <a:spcPts val="4200"/>
        </a:lnSpc>
        <a:spcBef>
          <a:spcPts val="84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895668" indent="-331153" algn="l" rtl="0" eaLnBrk="0" fontAlgn="base" hangingPunct="0">
        <a:lnSpc>
          <a:spcPts val="4200"/>
        </a:lnSpc>
        <a:spcBef>
          <a:spcPts val="77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240155" indent="-320040" algn="l" rtl="0" eaLnBrk="0" fontAlgn="base" hangingPunct="0">
        <a:lnSpc>
          <a:spcPts val="3920"/>
        </a:lnSpc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1535748" indent="-242253" algn="l" rtl="0" eaLnBrk="0" fontAlgn="base" hangingPunct="0">
        <a:spcBef>
          <a:spcPct val="20000"/>
        </a:spcBef>
        <a:spcAft>
          <a:spcPct val="0"/>
        </a:spcAft>
        <a:buClr>
          <a:srgbClr val="6BB1C9"/>
        </a:buClr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5783" indent="-255588" algn="l" rtl="0" eaLnBrk="0" fontAlgn="base" hangingPunct="0">
        <a:spcBef>
          <a:spcPct val="20000"/>
        </a:spcBef>
        <a:spcAft>
          <a:spcPct val="0"/>
        </a:spcAft>
        <a:buClr>
          <a:srgbClr val="6585CF"/>
        </a:buClr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112264" indent="-256032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406701" indent="-256032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indent="-256032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2982773" indent="-256032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Министерство экономического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развития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Новосибирской </a:t>
            </a:r>
            <a:r>
              <a:rPr lang="ru-RU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области</a:t>
            </a:r>
            <a:br>
              <a:rPr lang="ru-RU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</a:b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8859838" y="4346575"/>
            <a:ext cx="184150" cy="26511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TextBox 1"/>
          <p:cNvSpPr txBox="1"/>
          <p:nvPr/>
        </p:nvSpPr>
        <p:spPr>
          <a:xfrm>
            <a:off x="8859838" y="4346575"/>
            <a:ext cx="184150" cy="26511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39363" y="3140303"/>
            <a:ext cx="11170238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2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Комиссия по повышению </a:t>
            </a: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/>
            </a:r>
            <a:b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качества </a:t>
            </a:r>
            <a:r>
              <a:rPr lang="ru-RU" sz="42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и доступности предоставления </a:t>
            </a: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/>
            </a:r>
            <a:b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государственных </a:t>
            </a:r>
            <a:r>
              <a:rPr lang="ru-RU" sz="42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и муниципальных услуг </a:t>
            </a: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/>
            </a:r>
            <a:b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в </a:t>
            </a:r>
            <a:r>
              <a:rPr lang="ru-RU" sz="42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Новосибирской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26804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ous-titre 2"/>
          <p:cNvSpPr txBox="1">
            <a:spLocks/>
          </p:cNvSpPr>
          <p:nvPr/>
        </p:nvSpPr>
        <p:spPr bwMode="auto">
          <a:xfrm>
            <a:off x="8179392" y="1632807"/>
            <a:ext cx="4536505" cy="42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Calibri" pitchFamily="34" charset="0"/>
              </a:rPr>
              <a:t>Действующие стационарные МФЦ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01" name="Sous-titre 2"/>
          <p:cNvSpPr txBox="1">
            <a:spLocks/>
          </p:cNvSpPr>
          <p:nvPr/>
        </p:nvSpPr>
        <p:spPr bwMode="auto">
          <a:xfrm>
            <a:off x="1619143" y="504871"/>
            <a:ext cx="11068187" cy="84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План-схема размещения действующих на 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1 июля 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2014 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года</a:t>
            </a:r>
            <a:b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 филиалов 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и 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удаленных рабочих мест (УРМ) 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ГАУ НСО «МФЦ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»</a:t>
            </a:r>
            <a:endParaRPr lang="ru-RU" sz="26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600" b="1" dirty="0">
              <a:latin typeface="Calibri" pitchFamily="34" charset="0"/>
            </a:endParaRPr>
          </a:p>
        </p:txBody>
      </p:sp>
      <p:sp>
        <p:nvSpPr>
          <p:cNvPr id="2" name="AutoShape 2"/>
          <p:cNvSpPr>
            <a:spLocks noChangeAspect="1" noChangeArrowheads="1"/>
          </p:cNvSpPr>
          <p:nvPr/>
        </p:nvSpPr>
        <p:spPr bwMode="auto">
          <a:xfrm>
            <a:off x="7984976" y="1656280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420" name="AutoShape 2"/>
          <p:cNvSpPr>
            <a:spLocks noChangeAspect="1" noChangeArrowheads="1"/>
          </p:cNvSpPr>
          <p:nvPr/>
        </p:nvSpPr>
        <p:spPr bwMode="auto">
          <a:xfrm>
            <a:off x="4303545" y="435189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421" name="AutoShape 2"/>
          <p:cNvSpPr>
            <a:spLocks noChangeAspect="1" noChangeArrowheads="1"/>
          </p:cNvSpPr>
          <p:nvPr/>
        </p:nvSpPr>
        <p:spPr bwMode="auto">
          <a:xfrm>
            <a:off x="2928181" y="388384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92" name="AutoShape 2"/>
          <p:cNvSpPr>
            <a:spLocks noChangeAspect="1" noChangeArrowheads="1"/>
          </p:cNvSpPr>
          <p:nvPr/>
        </p:nvSpPr>
        <p:spPr bwMode="auto">
          <a:xfrm>
            <a:off x="8344367" y="594325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96" name="AutoShape 2"/>
          <p:cNvSpPr>
            <a:spLocks noChangeAspect="1" noChangeArrowheads="1"/>
          </p:cNvSpPr>
          <p:nvPr/>
        </p:nvSpPr>
        <p:spPr bwMode="auto">
          <a:xfrm>
            <a:off x="8436793" y="604408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20" name="AutoShape 2"/>
          <p:cNvSpPr>
            <a:spLocks noChangeAspect="1" noChangeArrowheads="1"/>
          </p:cNvSpPr>
          <p:nvPr/>
        </p:nvSpPr>
        <p:spPr bwMode="auto">
          <a:xfrm>
            <a:off x="8516013" y="626010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24" name="AutoShape 2"/>
          <p:cNvSpPr>
            <a:spLocks noChangeAspect="1" noChangeArrowheads="1"/>
          </p:cNvSpPr>
          <p:nvPr/>
        </p:nvSpPr>
        <p:spPr bwMode="auto">
          <a:xfrm>
            <a:off x="8516013" y="641133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26" name="AutoShape 2"/>
          <p:cNvSpPr>
            <a:spLocks noChangeAspect="1" noChangeArrowheads="1"/>
          </p:cNvSpPr>
          <p:nvPr/>
        </p:nvSpPr>
        <p:spPr bwMode="auto">
          <a:xfrm>
            <a:off x="8263985" y="626731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825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141" y="1899722"/>
            <a:ext cx="10009804" cy="6472474"/>
          </a:xfrm>
          <a:prstGeom prst="rect">
            <a:avLst/>
          </a:prstGeom>
        </p:spPr>
      </p:pic>
      <p:sp>
        <p:nvSpPr>
          <p:cNvPr id="5" name="Sous-titre 2"/>
          <p:cNvSpPr txBox="1">
            <a:spLocks/>
          </p:cNvSpPr>
          <p:nvPr/>
        </p:nvSpPr>
        <p:spPr bwMode="auto">
          <a:xfrm>
            <a:off x="3542781" y="2604356"/>
            <a:ext cx="1211946" cy="21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Кыштовский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 bwMode="auto">
          <a:xfrm>
            <a:off x="5184600" y="3144416"/>
            <a:ext cx="1039258" cy="21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Северный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7" name="Sous-titre 2"/>
          <p:cNvSpPr txBox="1">
            <a:spLocks/>
          </p:cNvSpPr>
          <p:nvPr/>
        </p:nvSpPr>
        <p:spPr bwMode="auto">
          <a:xfrm>
            <a:off x="2236893" y="4288944"/>
            <a:ext cx="1395764" cy="22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Усть-Таркский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8" name="Sous-titre 2"/>
          <p:cNvSpPr txBox="1">
            <a:spLocks/>
          </p:cNvSpPr>
          <p:nvPr/>
        </p:nvSpPr>
        <p:spPr bwMode="auto">
          <a:xfrm>
            <a:off x="3456430" y="4188932"/>
            <a:ext cx="1280228" cy="213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Венгеровский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1" name="Sous-titre 2"/>
          <p:cNvSpPr txBox="1">
            <a:spLocks/>
          </p:cNvSpPr>
          <p:nvPr/>
        </p:nvSpPr>
        <p:spPr bwMode="auto">
          <a:xfrm>
            <a:off x="3579560" y="5307270"/>
            <a:ext cx="1100649" cy="28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Чановский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2" name="Sous-titre 2"/>
          <p:cNvSpPr txBox="1">
            <a:spLocks/>
          </p:cNvSpPr>
          <p:nvPr/>
        </p:nvSpPr>
        <p:spPr bwMode="auto">
          <a:xfrm>
            <a:off x="5029259" y="4515639"/>
            <a:ext cx="1419942" cy="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b="1" dirty="0" smtClean="0">
                <a:latin typeface="Calibri" pitchFamily="34" charset="0"/>
              </a:rPr>
              <a:t>Куйбышевский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3" name="Sous-titre 2"/>
          <p:cNvSpPr txBox="1">
            <a:spLocks/>
          </p:cNvSpPr>
          <p:nvPr/>
        </p:nvSpPr>
        <p:spPr bwMode="auto">
          <a:xfrm>
            <a:off x="4732418" y="5453313"/>
            <a:ext cx="1367302" cy="42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Барабинский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4" name="Sous-titre 2"/>
          <p:cNvSpPr txBox="1">
            <a:spLocks/>
          </p:cNvSpPr>
          <p:nvPr/>
        </p:nvSpPr>
        <p:spPr bwMode="auto">
          <a:xfrm>
            <a:off x="4245696" y="7332130"/>
            <a:ext cx="1067872" cy="29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Баганский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6" name="Sous-titre 2"/>
          <p:cNvSpPr txBox="1">
            <a:spLocks/>
          </p:cNvSpPr>
          <p:nvPr/>
        </p:nvSpPr>
        <p:spPr bwMode="auto">
          <a:xfrm>
            <a:off x="5244808" y="6327800"/>
            <a:ext cx="1151482" cy="3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Здвинский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7" name="Sous-titre 2"/>
          <p:cNvSpPr txBox="1">
            <a:spLocks/>
          </p:cNvSpPr>
          <p:nvPr/>
        </p:nvSpPr>
        <p:spPr bwMode="auto">
          <a:xfrm>
            <a:off x="6178438" y="6455145"/>
            <a:ext cx="1462110" cy="42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Доволенский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8" name="Sous-titre 2"/>
          <p:cNvSpPr txBox="1">
            <a:spLocks/>
          </p:cNvSpPr>
          <p:nvPr/>
        </p:nvSpPr>
        <p:spPr bwMode="auto">
          <a:xfrm>
            <a:off x="8995327" y="7390609"/>
            <a:ext cx="1132133" cy="30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Сузунский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9" name="Sous-titre 2"/>
          <p:cNvSpPr txBox="1">
            <a:spLocks/>
          </p:cNvSpPr>
          <p:nvPr/>
        </p:nvSpPr>
        <p:spPr bwMode="auto">
          <a:xfrm>
            <a:off x="9735903" y="6941590"/>
            <a:ext cx="1613536" cy="32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Черепановский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0" name="Sous-titre 2"/>
          <p:cNvSpPr txBox="1">
            <a:spLocks/>
          </p:cNvSpPr>
          <p:nvPr/>
        </p:nvSpPr>
        <p:spPr bwMode="auto">
          <a:xfrm>
            <a:off x="10964314" y="6455145"/>
            <a:ext cx="1384614" cy="25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Маслянинский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1" name="Sous-titre 2"/>
          <p:cNvSpPr txBox="1">
            <a:spLocks/>
          </p:cNvSpPr>
          <p:nvPr/>
        </p:nvSpPr>
        <p:spPr bwMode="auto">
          <a:xfrm>
            <a:off x="10632843" y="4520416"/>
            <a:ext cx="1471715" cy="29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Болотнинский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3" name="Sous-titre 2"/>
          <p:cNvSpPr txBox="1">
            <a:spLocks/>
          </p:cNvSpPr>
          <p:nvPr/>
        </p:nvSpPr>
        <p:spPr bwMode="auto">
          <a:xfrm>
            <a:off x="9901277" y="6327800"/>
            <a:ext cx="1298691" cy="32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Искитимский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8" name="Sous-titre 2"/>
          <p:cNvSpPr txBox="1">
            <a:spLocks/>
          </p:cNvSpPr>
          <p:nvPr/>
        </p:nvSpPr>
        <p:spPr bwMode="auto">
          <a:xfrm>
            <a:off x="8566413" y="5850309"/>
            <a:ext cx="1295495" cy="35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Коченевский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9" name="Sous-titre 2"/>
          <p:cNvSpPr txBox="1">
            <a:spLocks/>
          </p:cNvSpPr>
          <p:nvPr/>
        </p:nvSpPr>
        <p:spPr bwMode="auto">
          <a:xfrm>
            <a:off x="3966950" y="6769645"/>
            <a:ext cx="1113005" cy="31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Купинский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1" name="Sous-titre 2"/>
          <p:cNvSpPr txBox="1">
            <a:spLocks/>
          </p:cNvSpPr>
          <p:nvPr/>
        </p:nvSpPr>
        <p:spPr bwMode="auto">
          <a:xfrm>
            <a:off x="8192872" y="6728623"/>
            <a:ext cx="1480185" cy="42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Ордынский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2" name="Sous-titre 2"/>
          <p:cNvSpPr txBox="1">
            <a:spLocks/>
          </p:cNvSpPr>
          <p:nvPr/>
        </p:nvSpPr>
        <p:spPr bwMode="auto">
          <a:xfrm>
            <a:off x="5670245" y="7325667"/>
            <a:ext cx="1548796" cy="29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Краснозерский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3" name="Sous-titre 2"/>
          <p:cNvSpPr txBox="1">
            <a:spLocks/>
          </p:cNvSpPr>
          <p:nvPr/>
        </p:nvSpPr>
        <p:spPr bwMode="auto">
          <a:xfrm>
            <a:off x="7640548" y="5697044"/>
            <a:ext cx="1108469" cy="243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Чулымский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4" name="Sous-titre 2"/>
          <p:cNvSpPr txBox="1">
            <a:spLocks/>
          </p:cNvSpPr>
          <p:nvPr/>
        </p:nvSpPr>
        <p:spPr bwMode="auto">
          <a:xfrm>
            <a:off x="6919951" y="6863872"/>
            <a:ext cx="1209041" cy="42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Кочковский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5" name="Sous-titre 2"/>
          <p:cNvSpPr txBox="1">
            <a:spLocks/>
          </p:cNvSpPr>
          <p:nvPr/>
        </p:nvSpPr>
        <p:spPr bwMode="auto">
          <a:xfrm>
            <a:off x="6935282" y="5341545"/>
            <a:ext cx="1089915" cy="28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Каргатский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6" name="Sous-titre 2"/>
          <p:cNvSpPr txBox="1">
            <a:spLocks/>
          </p:cNvSpPr>
          <p:nvPr/>
        </p:nvSpPr>
        <p:spPr bwMode="auto">
          <a:xfrm>
            <a:off x="6229147" y="4911665"/>
            <a:ext cx="1041896" cy="258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Убинский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65" name="Sous-titre 2"/>
          <p:cNvSpPr txBox="1">
            <a:spLocks/>
          </p:cNvSpPr>
          <p:nvPr/>
        </p:nvSpPr>
        <p:spPr bwMode="auto">
          <a:xfrm>
            <a:off x="10997737" y="5721544"/>
            <a:ext cx="1278208" cy="25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Тогучинский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66" name="Sous-titre 2"/>
          <p:cNvSpPr txBox="1">
            <a:spLocks/>
          </p:cNvSpPr>
          <p:nvPr/>
        </p:nvSpPr>
        <p:spPr bwMode="auto">
          <a:xfrm>
            <a:off x="9247561" y="4637675"/>
            <a:ext cx="1415619" cy="324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Колыванский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" name="Sous-titre 2"/>
          <p:cNvSpPr txBox="1">
            <a:spLocks/>
          </p:cNvSpPr>
          <p:nvPr/>
        </p:nvSpPr>
        <p:spPr bwMode="auto">
          <a:xfrm>
            <a:off x="2956570" y="6204205"/>
            <a:ext cx="1352173" cy="328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Чистоозерный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 bwMode="auto">
          <a:xfrm>
            <a:off x="2485927" y="5426798"/>
            <a:ext cx="964924" cy="302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b="1" dirty="0" smtClean="0">
                <a:latin typeface="Calibri" pitchFamily="34" charset="0"/>
              </a:rPr>
              <a:t>Татарский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96" name="Sous-titre 2"/>
          <p:cNvSpPr txBox="1">
            <a:spLocks/>
          </p:cNvSpPr>
          <p:nvPr/>
        </p:nvSpPr>
        <p:spPr bwMode="auto">
          <a:xfrm>
            <a:off x="4634277" y="7778002"/>
            <a:ext cx="1288343" cy="2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Карасукский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2" name="Sous-titre 2"/>
          <p:cNvSpPr txBox="1">
            <a:spLocks/>
          </p:cNvSpPr>
          <p:nvPr/>
        </p:nvSpPr>
        <p:spPr bwMode="auto">
          <a:xfrm>
            <a:off x="10242865" y="5246825"/>
            <a:ext cx="1346324" cy="19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latin typeface="Calibri" pitchFamily="34" charset="0"/>
              </a:rPr>
              <a:t>Мошковский</a:t>
            </a:r>
            <a:endParaRPr lang="ru-RU" sz="1500" b="1" dirty="0">
              <a:latin typeface="Calibri" pitchFamily="34" charset="0"/>
            </a:endParaRPr>
          </a:p>
        </p:txBody>
      </p:sp>
      <p:sp>
        <p:nvSpPr>
          <p:cNvPr id="104" name="Sous-titre 2"/>
          <p:cNvSpPr txBox="1">
            <a:spLocks/>
          </p:cNvSpPr>
          <p:nvPr/>
        </p:nvSpPr>
        <p:spPr bwMode="auto">
          <a:xfrm>
            <a:off x="9160943" y="5415430"/>
            <a:ext cx="727202" cy="22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г. Обь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5" name="Sous-titre 2"/>
          <p:cNvSpPr txBox="1">
            <a:spLocks/>
          </p:cNvSpPr>
          <p:nvPr/>
        </p:nvSpPr>
        <p:spPr bwMode="auto">
          <a:xfrm>
            <a:off x="9724860" y="6094481"/>
            <a:ext cx="938320" cy="31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г. Бердск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6" name="AutoShape 2"/>
          <p:cNvSpPr>
            <a:spLocks noChangeAspect="1" noChangeArrowheads="1"/>
          </p:cNvSpPr>
          <p:nvPr/>
        </p:nvSpPr>
        <p:spPr bwMode="auto">
          <a:xfrm>
            <a:off x="11202370" y="6597208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09" name="AutoShape 2"/>
          <p:cNvSpPr>
            <a:spLocks noChangeAspect="1" noChangeArrowheads="1"/>
          </p:cNvSpPr>
          <p:nvPr/>
        </p:nvSpPr>
        <p:spPr bwMode="auto">
          <a:xfrm>
            <a:off x="9628104" y="5595544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3" name="AutoShape 2"/>
          <p:cNvSpPr>
            <a:spLocks noChangeAspect="1" noChangeArrowheads="1"/>
          </p:cNvSpPr>
          <p:nvPr/>
        </p:nvSpPr>
        <p:spPr bwMode="auto">
          <a:xfrm>
            <a:off x="5362668" y="4711307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4" name="AutoShape 2"/>
          <p:cNvSpPr>
            <a:spLocks noChangeAspect="1" noChangeArrowheads="1"/>
          </p:cNvSpPr>
          <p:nvPr/>
        </p:nvSpPr>
        <p:spPr bwMode="auto">
          <a:xfrm>
            <a:off x="3915080" y="5014396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5" name="AutoShape 2"/>
          <p:cNvSpPr>
            <a:spLocks noChangeAspect="1" noChangeArrowheads="1"/>
          </p:cNvSpPr>
          <p:nvPr/>
        </p:nvSpPr>
        <p:spPr bwMode="auto">
          <a:xfrm>
            <a:off x="3073437" y="5110792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7" name="AutoShape 2"/>
          <p:cNvSpPr>
            <a:spLocks noChangeAspect="1" noChangeArrowheads="1"/>
          </p:cNvSpPr>
          <p:nvPr/>
        </p:nvSpPr>
        <p:spPr bwMode="auto">
          <a:xfrm>
            <a:off x="5162545" y="7533947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05" name="AutoShape 2"/>
          <p:cNvSpPr>
            <a:spLocks noChangeAspect="1" noChangeArrowheads="1"/>
          </p:cNvSpPr>
          <p:nvPr/>
        </p:nvSpPr>
        <p:spPr bwMode="auto">
          <a:xfrm>
            <a:off x="10588448" y="5040735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09" name="AutoShape 2"/>
          <p:cNvSpPr>
            <a:spLocks noChangeAspect="1" noChangeArrowheads="1"/>
          </p:cNvSpPr>
          <p:nvPr/>
        </p:nvSpPr>
        <p:spPr bwMode="auto">
          <a:xfrm rot="21201100">
            <a:off x="5440220" y="5110792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0" name="AutoShape 2"/>
          <p:cNvSpPr>
            <a:spLocks noChangeAspect="1" noChangeArrowheads="1"/>
          </p:cNvSpPr>
          <p:nvPr/>
        </p:nvSpPr>
        <p:spPr bwMode="auto">
          <a:xfrm>
            <a:off x="4326958" y="6517625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2" name="AutoShape 2"/>
          <p:cNvSpPr>
            <a:spLocks noChangeAspect="1" noChangeArrowheads="1"/>
          </p:cNvSpPr>
          <p:nvPr/>
        </p:nvSpPr>
        <p:spPr bwMode="auto">
          <a:xfrm>
            <a:off x="10158271" y="531239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3" name="AutoShape 2"/>
          <p:cNvSpPr>
            <a:spLocks noChangeAspect="1" noChangeArrowheads="1"/>
          </p:cNvSpPr>
          <p:nvPr/>
        </p:nvSpPr>
        <p:spPr bwMode="auto">
          <a:xfrm>
            <a:off x="9905927" y="539881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5" name="AutoShape 2"/>
          <p:cNvSpPr>
            <a:spLocks noChangeAspect="1" noChangeArrowheads="1"/>
          </p:cNvSpPr>
          <p:nvPr/>
        </p:nvSpPr>
        <p:spPr bwMode="auto">
          <a:xfrm>
            <a:off x="10006727" y="5865603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6" name="AutoShape 2"/>
          <p:cNvSpPr>
            <a:spLocks noChangeAspect="1" noChangeArrowheads="1"/>
          </p:cNvSpPr>
          <p:nvPr/>
        </p:nvSpPr>
        <p:spPr bwMode="auto">
          <a:xfrm>
            <a:off x="10242865" y="542782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7" name="AutoShape 2"/>
          <p:cNvSpPr>
            <a:spLocks noChangeAspect="1" noChangeArrowheads="1"/>
          </p:cNvSpPr>
          <p:nvPr/>
        </p:nvSpPr>
        <p:spPr bwMode="auto">
          <a:xfrm>
            <a:off x="10268172" y="566268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8" name="AutoShape 2"/>
          <p:cNvSpPr>
            <a:spLocks noChangeAspect="1" noChangeArrowheads="1"/>
          </p:cNvSpPr>
          <p:nvPr/>
        </p:nvSpPr>
        <p:spPr bwMode="auto">
          <a:xfrm>
            <a:off x="10310094" y="577542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26" name="AutoShape 2"/>
          <p:cNvSpPr>
            <a:spLocks noChangeAspect="1" noChangeArrowheads="1"/>
          </p:cNvSpPr>
          <p:nvPr/>
        </p:nvSpPr>
        <p:spPr bwMode="auto">
          <a:xfrm>
            <a:off x="9903313" y="5438346"/>
            <a:ext cx="356336" cy="358798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2" name="AutoShape 2"/>
          <p:cNvSpPr>
            <a:spLocks noChangeAspect="1" noChangeArrowheads="1"/>
          </p:cNvSpPr>
          <p:nvPr/>
        </p:nvSpPr>
        <p:spPr bwMode="auto">
          <a:xfrm>
            <a:off x="10143770" y="573173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3" name="AutoShape 2"/>
          <p:cNvSpPr>
            <a:spLocks noChangeAspect="1" noChangeArrowheads="1"/>
          </p:cNvSpPr>
          <p:nvPr/>
        </p:nvSpPr>
        <p:spPr bwMode="auto">
          <a:xfrm>
            <a:off x="9801935" y="5527869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85" name="AutoShape 2"/>
          <p:cNvSpPr>
            <a:spLocks noChangeAspect="1" noChangeArrowheads="1"/>
          </p:cNvSpPr>
          <p:nvPr/>
        </p:nvSpPr>
        <p:spPr bwMode="auto">
          <a:xfrm>
            <a:off x="10127460" y="543911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86" name="AutoShape 2"/>
          <p:cNvSpPr>
            <a:spLocks noChangeAspect="1" noChangeArrowheads="1"/>
          </p:cNvSpPr>
          <p:nvPr/>
        </p:nvSpPr>
        <p:spPr bwMode="auto">
          <a:xfrm>
            <a:off x="10259071" y="553991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58" name="AutoShape 2"/>
          <p:cNvSpPr>
            <a:spLocks noChangeAspect="1" noChangeArrowheads="1"/>
          </p:cNvSpPr>
          <p:nvPr/>
        </p:nvSpPr>
        <p:spPr bwMode="auto">
          <a:xfrm>
            <a:off x="10612780" y="545540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2" name="AutoShape 2"/>
          <p:cNvSpPr>
            <a:spLocks noChangeAspect="1" noChangeArrowheads="1"/>
          </p:cNvSpPr>
          <p:nvPr/>
        </p:nvSpPr>
        <p:spPr bwMode="auto">
          <a:xfrm>
            <a:off x="10863514" y="488770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3" name="AutoShape 2"/>
          <p:cNvSpPr>
            <a:spLocks noChangeAspect="1" noChangeArrowheads="1"/>
          </p:cNvSpPr>
          <p:nvPr/>
        </p:nvSpPr>
        <p:spPr bwMode="auto">
          <a:xfrm flipV="1">
            <a:off x="11116278" y="5011804"/>
            <a:ext cx="92089" cy="92089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74" name="AutoShape 2"/>
          <p:cNvSpPr>
            <a:spLocks noChangeAspect="1" noChangeArrowheads="1"/>
          </p:cNvSpPr>
          <p:nvPr/>
        </p:nvSpPr>
        <p:spPr bwMode="auto">
          <a:xfrm>
            <a:off x="10865627" y="513595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28" name="AutoShape 2"/>
          <p:cNvSpPr>
            <a:spLocks noChangeAspect="1" noChangeArrowheads="1"/>
          </p:cNvSpPr>
          <p:nvPr/>
        </p:nvSpPr>
        <p:spPr bwMode="auto">
          <a:xfrm>
            <a:off x="4334617" y="583342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29" name="AutoShape 2"/>
          <p:cNvSpPr>
            <a:spLocks noChangeAspect="1" noChangeArrowheads="1"/>
          </p:cNvSpPr>
          <p:nvPr/>
        </p:nvSpPr>
        <p:spPr bwMode="auto">
          <a:xfrm>
            <a:off x="2827381" y="514602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0" name="AutoShape 2"/>
          <p:cNvSpPr>
            <a:spLocks noChangeAspect="1" noChangeArrowheads="1"/>
          </p:cNvSpPr>
          <p:nvPr/>
        </p:nvSpPr>
        <p:spPr bwMode="auto">
          <a:xfrm>
            <a:off x="4233374" y="554514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1" name="AutoShape 2"/>
          <p:cNvSpPr>
            <a:spLocks noChangeAspect="1" noChangeArrowheads="1"/>
          </p:cNvSpPr>
          <p:nvPr/>
        </p:nvSpPr>
        <p:spPr bwMode="auto">
          <a:xfrm>
            <a:off x="3799196" y="554499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4" name="AutoShape 2"/>
          <p:cNvSpPr>
            <a:spLocks noChangeAspect="1" noChangeArrowheads="1"/>
          </p:cNvSpPr>
          <p:nvPr/>
        </p:nvSpPr>
        <p:spPr bwMode="auto">
          <a:xfrm>
            <a:off x="2919201" y="574051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5" name="AutoShape 2"/>
          <p:cNvSpPr>
            <a:spLocks noChangeAspect="1" noChangeArrowheads="1"/>
          </p:cNvSpPr>
          <p:nvPr/>
        </p:nvSpPr>
        <p:spPr bwMode="auto">
          <a:xfrm>
            <a:off x="2707774" y="533118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6" name="AutoShape 2"/>
          <p:cNvSpPr>
            <a:spLocks noChangeAspect="1" noChangeArrowheads="1"/>
          </p:cNvSpPr>
          <p:nvPr/>
        </p:nvSpPr>
        <p:spPr bwMode="auto">
          <a:xfrm>
            <a:off x="3198569" y="567934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4" name="AutoShape 2"/>
          <p:cNvSpPr>
            <a:spLocks noChangeAspect="1" noChangeArrowheads="1"/>
          </p:cNvSpPr>
          <p:nvPr/>
        </p:nvSpPr>
        <p:spPr bwMode="auto">
          <a:xfrm>
            <a:off x="4938090" y="820840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5" name="AutoShape 2"/>
          <p:cNvSpPr>
            <a:spLocks noChangeAspect="1" noChangeArrowheads="1"/>
          </p:cNvSpPr>
          <p:nvPr/>
        </p:nvSpPr>
        <p:spPr bwMode="auto">
          <a:xfrm>
            <a:off x="5588600" y="796063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6" name="AutoShape 2"/>
          <p:cNvSpPr>
            <a:spLocks noChangeAspect="1" noChangeArrowheads="1"/>
          </p:cNvSpPr>
          <p:nvPr/>
        </p:nvSpPr>
        <p:spPr bwMode="auto">
          <a:xfrm>
            <a:off x="5588600" y="7439338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8" name="AutoShape 2"/>
          <p:cNvSpPr>
            <a:spLocks noChangeAspect="1" noChangeArrowheads="1"/>
          </p:cNvSpPr>
          <p:nvPr/>
        </p:nvSpPr>
        <p:spPr bwMode="auto">
          <a:xfrm>
            <a:off x="5353181" y="745638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9" name="AutoShape 2"/>
          <p:cNvSpPr>
            <a:spLocks noChangeAspect="1" noChangeArrowheads="1"/>
          </p:cNvSpPr>
          <p:nvPr/>
        </p:nvSpPr>
        <p:spPr bwMode="auto">
          <a:xfrm>
            <a:off x="5553029" y="7201689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50" name="AutoShape 2"/>
          <p:cNvSpPr>
            <a:spLocks noChangeAspect="1" noChangeArrowheads="1"/>
          </p:cNvSpPr>
          <p:nvPr/>
        </p:nvSpPr>
        <p:spPr bwMode="auto">
          <a:xfrm>
            <a:off x="4884690" y="4515639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1" name="AutoShape 2"/>
          <p:cNvSpPr>
            <a:spLocks noChangeAspect="1" noChangeArrowheads="1"/>
          </p:cNvSpPr>
          <p:nvPr/>
        </p:nvSpPr>
        <p:spPr bwMode="auto">
          <a:xfrm>
            <a:off x="5487800" y="765994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3" name="AutoShape 2"/>
          <p:cNvSpPr>
            <a:spLocks noChangeAspect="1" noChangeArrowheads="1"/>
          </p:cNvSpPr>
          <p:nvPr/>
        </p:nvSpPr>
        <p:spPr bwMode="auto">
          <a:xfrm>
            <a:off x="5603429" y="701627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4" name="AutoShape 2"/>
          <p:cNvSpPr>
            <a:spLocks noChangeAspect="1" noChangeArrowheads="1"/>
          </p:cNvSpPr>
          <p:nvPr/>
        </p:nvSpPr>
        <p:spPr bwMode="auto">
          <a:xfrm>
            <a:off x="4832233" y="805027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5" name="AutoShape 2"/>
          <p:cNvSpPr>
            <a:spLocks noChangeAspect="1" noChangeArrowheads="1"/>
          </p:cNvSpPr>
          <p:nvPr/>
        </p:nvSpPr>
        <p:spPr bwMode="auto">
          <a:xfrm>
            <a:off x="4629809" y="790126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6" name="AutoShape 2"/>
          <p:cNvSpPr>
            <a:spLocks noChangeAspect="1" noChangeArrowheads="1"/>
          </p:cNvSpPr>
          <p:nvPr/>
        </p:nvSpPr>
        <p:spPr bwMode="auto">
          <a:xfrm>
            <a:off x="5102918" y="485471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8" name="AutoShape 2"/>
          <p:cNvSpPr>
            <a:spLocks noChangeAspect="1" noChangeArrowheads="1"/>
          </p:cNvSpPr>
          <p:nvPr/>
        </p:nvSpPr>
        <p:spPr bwMode="auto">
          <a:xfrm>
            <a:off x="10383265" y="499033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9" name="AutoShape 2"/>
          <p:cNvSpPr>
            <a:spLocks noChangeAspect="1" noChangeArrowheads="1"/>
          </p:cNvSpPr>
          <p:nvPr/>
        </p:nvSpPr>
        <p:spPr bwMode="auto">
          <a:xfrm>
            <a:off x="10512451" y="514039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0" name="AutoShape 2"/>
          <p:cNvSpPr>
            <a:spLocks noChangeAspect="1" noChangeArrowheads="1"/>
          </p:cNvSpPr>
          <p:nvPr/>
        </p:nvSpPr>
        <p:spPr bwMode="auto">
          <a:xfrm>
            <a:off x="10542671" y="493698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3" name="AutoShape 2"/>
          <p:cNvSpPr>
            <a:spLocks noChangeAspect="1" noChangeArrowheads="1"/>
          </p:cNvSpPr>
          <p:nvPr/>
        </p:nvSpPr>
        <p:spPr bwMode="auto">
          <a:xfrm>
            <a:off x="4283774" y="495455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4" name="AutoShape 2"/>
          <p:cNvSpPr>
            <a:spLocks noChangeAspect="1" noChangeArrowheads="1"/>
          </p:cNvSpPr>
          <p:nvPr/>
        </p:nvSpPr>
        <p:spPr bwMode="auto">
          <a:xfrm>
            <a:off x="3632657" y="5078353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6" name="AutoShape 2"/>
          <p:cNvSpPr>
            <a:spLocks noChangeAspect="1" noChangeArrowheads="1"/>
          </p:cNvSpPr>
          <p:nvPr/>
        </p:nvSpPr>
        <p:spPr bwMode="auto">
          <a:xfrm>
            <a:off x="9850877" y="562480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7" name="AutoShape 2"/>
          <p:cNvSpPr>
            <a:spLocks noChangeAspect="1" noChangeArrowheads="1"/>
          </p:cNvSpPr>
          <p:nvPr/>
        </p:nvSpPr>
        <p:spPr bwMode="auto">
          <a:xfrm>
            <a:off x="10030503" y="526534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8" name="AutoShape 2"/>
          <p:cNvSpPr>
            <a:spLocks noChangeAspect="1" noChangeArrowheads="1"/>
          </p:cNvSpPr>
          <p:nvPr/>
        </p:nvSpPr>
        <p:spPr bwMode="auto">
          <a:xfrm>
            <a:off x="10030503" y="513164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9" name="AutoShape 2"/>
          <p:cNvSpPr>
            <a:spLocks noChangeAspect="1" noChangeArrowheads="1"/>
          </p:cNvSpPr>
          <p:nvPr/>
        </p:nvSpPr>
        <p:spPr bwMode="auto">
          <a:xfrm>
            <a:off x="10082306" y="501472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81" name="AutoShape 2"/>
          <p:cNvSpPr>
            <a:spLocks noChangeAspect="1" noChangeArrowheads="1"/>
          </p:cNvSpPr>
          <p:nvPr/>
        </p:nvSpPr>
        <p:spPr bwMode="auto">
          <a:xfrm>
            <a:off x="10030503" y="573262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82" name="AutoShape 2"/>
          <p:cNvSpPr>
            <a:spLocks noChangeAspect="1" noChangeArrowheads="1"/>
          </p:cNvSpPr>
          <p:nvPr/>
        </p:nvSpPr>
        <p:spPr bwMode="auto">
          <a:xfrm>
            <a:off x="10192465" y="579714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83" name="AutoShape 2"/>
          <p:cNvSpPr>
            <a:spLocks noChangeAspect="1" noChangeArrowheads="1"/>
          </p:cNvSpPr>
          <p:nvPr/>
        </p:nvSpPr>
        <p:spPr bwMode="auto">
          <a:xfrm>
            <a:off x="10462051" y="5565873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0" name="AutoShape 2"/>
          <p:cNvSpPr>
            <a:spLocks noChangeAspect="1" noChangeArrowheads="1"/>
          </p:cNvSpPr>
          <p:nvPr/>
        </p:nvSpPr>
        <p:spPr bwMode="auto">
          <a:xfrm flipV="1">
            <a:off x="8030986" y="2040876"/>
            <a:ext cx="164309" cy="164309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8181094" y="1929025"/>
            <a:ext cx="2229008" cy="406265"/>
          </a:xfrm>
          <a:prstGeom prst="rect">
            <a:avLst/>
          </a:prstGeom>
        </p:spPr>
        <p:txBody>
          <a:bodyPr wrap="none" lIns="128016" tIns="64008" rIns="128016" bIns="64008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Действующие УРМ 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25" name="AutoShape 2"/>
          <p:cNvSpPr>
            <a:spLocks noChangeAspect="1" noChangeArrowheads="1"/>
          </p:cNvSpPr>
          <p:nvPr/>
        </p:nvSpPr>
        <p:spPr bwMode="auto">
          <a:xfrm>
            <a:off x="6398801" y="430183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6" name="AutoShape 2"/>
          <p:cNvSpPr>
            <a:spLocks noChangeAspect="1" noChangeArrowheads="1"/>
          </p:cNvSpPr>
          <p:nvPr/>
        </p:nvSpPr>
        <p:spPr bwMode="auto">
          <a:xfrm>
            <a:off x="11094913" y="674826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7" name="AutoShape 2"/>
          <p:cNvSpPr>
            <a:spLocks noChangeAspect="1" noChangeArrowheads="1"/>
          </p:cNvSpPr>
          <p:nvPr/>
        </p:nvSpPr>
        <p:spPr bwMode="auto">
          <a:xfrm>
            <a:off x="11488389" y="6783288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8" name="AutoShape 2"/>
          <p:cNvSpPr>
            <a:spLocks noChangeAspect="1" noChangeArrowheads="1"/>
          </p:cNvSpPr>
          <p:nvPr/>
        </p:nvSpPr>
        <p:spPr bwMode="auto">
          <a:xfrm>
            <a:off x="11481381" y="631050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9" name="AutoShape 2"/>
          <p:cNvSpPr>
            <a:spLocks noChangeAspect="1" noChangeArrowheads="1"/>
          </p:cNvSpPr>
          <p:nvPr/>
        </p:nvSpPr>
        <p:spPr bwMode="auto">
          <a:xfrm>
            <a:off x="11672385" y="660952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0" name="AutoShape 2"/>
          <p:cNvSpPr>
            <a:spLocks noChangeAspect="1" noChangeArrowheads="1"/>
          </p:cNvSpPr>
          <p:nvPr/>
        </p:nvSpPr>
        <p:spPr bwMode="auto">
          <a:xfrm>
            <a:off x="10721157" y="482230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1" name="AutoShape 2"/>
          <p:cNvSpPr>
            <a:spLocks noChangeAspect="1" noChangeArrowheads="1"/>
          </p:cNvSpPr>
          <p:nvPr/>
        </p:nvSpPr>
        <p:spPr bwMode="auto">
          <a:xfrm>
            <a:off x="10158271" y="516980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1" name="Sous-titre 2"/>
          <p:cNvSpPr txBox="1">
            <a:spLocks/>
          </p:cNvSpPr>
          <p:nvPr/>
        </p:nvSpPr>
        <p:spPr bwMode="auto">
          <a:xfrm>
            <a:off x="8616813" y="5220035"/>
            <a:ext cx="1566293" cy="35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Новосибирский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8" name="Sous-titre 2"/>
          <p:cNvSpPr txBox="1">
            <a:spLocks/>
          </p:cNvSpPr>
          <p:nvPr/>
        </p:nvSpPr>
        <p:spPr bwMode="auto">
          <a:xfrm>
            <a:off x="10085647" y="5505207"/>
            <a:ext cx="1566293" cy="35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г. Новосибирск</a:t>
            </a:r>
            <a:endParaRPr lang="ru-RU" sz="14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04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ous-titre 2"/>
          <p:cNvSpPr txBox="1">
            <a:spLocks/>
          </p:cNvSpPr>
          <p:nvPr/>
        </p:nvSpPr>
        <p:spPr bwMode="auto">
          <a:xfrm>
            <a:off x="7877106" y="1619694"/>
            <a:ext cx="4645734" cy="42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Calibri" pitchFamily="34" charset="0"/>
              </a:rPr>
              <a:t>Действующие стационарные МФЦ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01" name="Sous-titre 2"/>
          <p:cNvSpPr txBox="1">
            <a:spLocks/>
          </p:cNvSpPr>
          <p:nvPr/>
        </p:nvSpPr>
        <p:spPr bwMode="auto">
          <a:xfrm>
            <a:off x="1619143" y="504871"/>
            <a:ext cx="11068187" cy="84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План-схема размещения действующих на 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31 декабря 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2014 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года</a:t>
            </a:r>
            <a:b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 филиалов 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и 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удаленных рабочих мест (УРМ) 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ГАУ НСО «МФЦ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»</a:t>
            </a:r>
            <a:endParaRPr lang="ru-RU" sz="26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600" b="1" dirty="0">
              <a:latin typeface="Calibri" pitchFamily="34" charset="0"/>
            </a:endParaRPr>
          </a:p>
        </p:txBody>
      </p:sp>
      <p:sp>
        <p:nvSpPr>
          <p:cNvPr id="2" name="AutoShape 2"/>
          <p:cNvSpPr>
            <a:spLocks noChangeAspect="1" noChangeArrowheads="1"/>
          </p:cNvSpPr>
          <p:nvPr/>
        </p:nvSpPr>
        <p:spPr bwMode="auto">
          <a:xfrm>
            <a:off x="7628031" y="1687967"/>
            <a:ext cx="275293" cy="2772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420" name="AutoShape 2"/>
          <p:cNvSpPr>
            <a:spLocks noChangeAspect="1" noChangeArrowheads="1"/>
          </p:cNvSpPr>
          <p:nvPr/>
        </p:nvSpPr>
        <p:spPr bwMode="auto">
          <a:xfrm>
            <a:off x="4303545" y="435189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421" name="AutoShape 2"/>
          <p:cNvSpPr>
            <a:spLocks noChangeAspect="1" noChangeArrowheads="1"/>
          </p:cNvSpPr>
          <p:nvPr/>
        </p:nvSpPr>
        <p:spPr bwMode="auto">
          <a:xfrm>
            <a:off x="2928181" y="388384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92" name="AutoShape 2"/>
          <p:cNvSpPr>
            <a:spLocks noChangeAspect="1" noChangeArrowheads="1"/>
          </p:cNvSpPr>
          <p:nvPr/>
        </p:nvSpPr>
        <p:spPr bwMode="auto">
          <a:xfrm>
            <a:off x="8344367" y="594325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96" name="AutoShape 2"/>
          <p:cNvSpPr>
            <a:spLocks noChangeAspect="1" noChangeArrowheads="1"/>
          </p:cNvSpPr>
          <p:nvPr/>
        </p:nvSpPr>
        <p:spPr bwMode="auto">
          <a:xfrm>
            <a:off x="8436793" y="604408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20" name="AutoShape 2"/>
          <p:cNvSpPr>
            <a:spLocks noChangeAspect="1" noChangeArrowheads="1"/>
          </p:cNvSpPr>
          <p:nvPr/>
        </p:nvSpPr>
        <p:spPr bwMode="auto">
          <a:xfrm>
            <a:off x="8516013" y="626010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24" name="AutoShape 2"/>
          <p:cNvSpPr>
            <a:spLocks noChangeAspect="1" noChangeArrowheads="1"/>
          </p:cNvSpPr>
          <p:nvPr/>
        </p:nvSpPr>
        <p:spPr bwMode="auto">
          <a:xfrm>
            <a:off x="8516013" y="641133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26" name="AutoShape 2"/>
          <p:cNvSpPr>
            <a:spLocks noChangeAspect="1" noChangeArrowheads="1"/>
          </p:cNvSpPr>
          <p:nvPr/>
        </p:nvSpPr>
        <p:spPr bwMode="auto">
          <a:xfrm>
            <a:off x="8263985" y="626731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825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141" y="1899722"/>
            <a:ext cx="10009804" cy="6472474"/>
          </a:xfrm>
          <a:prstGeom prst="rect">
            <a:avLst/>
          </a:prstGeom>
        </p:spPr>
      </p:pic>
      <p:sp>
        <p:nvSpPr>
          <p:cNvPr id="5" name="Sous-titre 2"/>
          <p:cNvSpPr txBox="1">
            <a:spLocks/>
          </p:cNvSpPr>
          <p:nvPr/>
        </p:nvSpPr>
        <p:spPr bwMode="auto">
          <a:xfrm>
            <a:off x="3542781" y="2604356"/>
            <a:ext cx="1211946" cy="21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Кыштовский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 bwMode="auto">
          <a:xfrm>
            <a:off x="5184600" y="3144416"/>
            <a:ext cx="1039258" cy="21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Северный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7" name="Sous-titre 2"/>
          <p:cNvSpPr txBox="1">
            <a:spLocks/>
          </p:cNvSpPr>
          <p:nvPr/>
        </p:nvSpPr>
        <p:spPr bwMode="auto">
          <a:xfrm>
            <a:off x="2236893" y="4288944"/>
            <a:ext cx="1395764" cy="22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Усть-Таркский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8" name="Sous-titre 2"/>
          <p:cNvSpPr txBox="1">
            <a:spLocks/>
          </p:cNvSpPr>
          <p:nvPr/>
        </p:nvSpPr>
        <p:spPr bwMode="auto">
          <a:xfrm>
            <a:off x="3456430" y="4188932"/>
            <a:ext cx="1280228" cy="213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Венгеровский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1" name="Sous-titre 2"/>
          <p:cNvSpPr txBox="1">
            <a:spLocks/>
          </p:cNvSpPr>
          <p:nvPr/>
        </p:nvSpPr>
        <p:spPr bwMode="auto">
          <a:xfrm>
            <a:off x="3579560" y="5307270"/>
            <a:ext cx="1100649" cy="28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Чановский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2" name="Sous-titre 2"/>
          <p:cNvSpPr txBox="1">
            <a:spLocks/>
          </p:cNvSpPr>
          <p:nvPr/>
        </p:nvSpPr>
        <p:spPr bwMode="auto">
          <a:xfrm>
            <a:off x="5029259" y="4515639"/>
            <a:ext cx="1419942" cy="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b="1" dirty="0" smtClean="0">
                <a:latin typeface="Calibri" pitchFamily="34" charset="0"/>
              </a:rPr>
              <a:t>Куйбышевский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3" name="Sous-titre 2"/>
          <p:cNvSpPr txBox="1">
            <a:spLocks/>
          </p:cNvSpPr>
          <p:nvPr/>
        </p:nvSpPr>
        <p:spPr bwMode="auto">
          <a:xfrm>
            <a:off x="4732418" y="5453313"/>
            <a:ext cx="1367302" cy="42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Барабинский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4" name="Sous-titre 2"/>
          <p:cNvSpPr txBox="1">
            <a:spLocks/>
          </p:cNvSpPr>
          <p:nvPr/>
        </p:nvSpPr>
        <p:spPr bwMode="auto">
          <a:xfrm>
            <a:off x="4245696" y="7332130"/>
            <a:ext cx="1067872" cy="29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Баганский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6" name="Sous-titre 2"/>
          <p:cNvSpPr txBox="1">
            <a:spLocks/>
          </p:cNvSpPr>
          <p:nvPr/>
        </p:nvSpPr>
        <p:spPr bwMode="auto">
          <a:xfrm>
            <a:off x="5244808" y="6327800"/>
            <a:ext cx="1151482" cy="3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Здвинский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7" name="Sous-titre 2"/>
          <p:cNvSpPr txBox="1">
            <a:spLocks/>
          </p:cNvSpPr>
          <p:nvPr/>
        </p:nvSpPr>
        <p:spPr bwMode="auto">
          <a:xfrm>
            <a:off x="6178438" y="6455145"/>
            <a:ext cx="1462110" cy="42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Доволенский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8" name="Sous-titre 2"/>
          <p:cNvSpPr txBox="1">
            <a:spLocks/>
          </p:cNvSpPr>
          <p:nvPr/>
        </p:nvSpPr>
        <p:spPr bwMode="auto">
          <a:xfrm>
            <a:off x="8995327" y="7390609"/>
            <a:ext cx="1132133" cy="30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Сузунский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9" name="Sous-titre 2"/>
          <p:cNvSpPr txBox="1">
            <a:spLocks/>
          </p:cNvSpPr>
          <p:nvPr/>
        </p:nvSpPr>
        <p:spPr bwMode="auto">
          <a:xfrm>
            <a:off x="9735903" y="6941590"/>
            <a:ext cx="1613536" cy="32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Черепановский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0" name="Sous-titre 2"/>
          <p:cNvSpPr txBox="1">
            <a:spLocks/>
          </p:cNvSpPr>
          <p:nvPr/>
        </p:nvSpPr>
        <p:spPr bwMode="auto">
          <a:xfrm>
            <a:off x="10964314" y="6455145"/>
            <a:ext cx="1384614" cy="25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Маслянинский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1" name="Sous-titre 2"/>
          <p:cNvSpPr txBox="1">
            <a:spLocks/>
          </p:cNvSpPr>
          <p:nvPr/>
        </p:nvSpPr>
        <p:spPr bwMode="auto">
          <a:xfrm>
            <a:off x="10632843" y="4520416"/>
            <a:ext cx="1471715" cy="29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Болотнинский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3" name="Sous-titre 2"/>
          <p:cNvSpPr txBox="1">
            <a:spLocks/>
          </p:cNvSpPr>
          <p:nvPr/>
        </p:nvSpPr>
        <p:spPr bwMode="auto">
          <a:xfrm>
            <a:off x="9875855" y="6264691"/>
            <a:ext cx="1298691" cy="32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Искитимский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8" name="Sous-titre 2"/>
          <p:cNvSpPr txBox="1">
            <a:spLocks/>
          </p:cNvSpPr>
          <p:nvPr/>
        </p:nvSpPr>
        <p:spPr bwMode="auto">
          <a:xfrm>
            <a:off x="8640936" y="5820936"/>
            <a:ext cx="1295495" cy="35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Коченевский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9" name="Sous-titre 2"/>
          <p:cNvSpPr txBox="1">
            <a:spLocks/>
          </p:cNvSpPr>
          <p:nvPr/>
        </p:nvSpPr>
        <p:spPr bwMode="auto">
          <a:xfrm>
            <a:off x="3966950" y="6769645"/>
            <a:ext cx="1113005" cy="31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Купинский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1" name="Sous-titre 2"/>
          <p:cNvSpPr txBox="1">
            <a:spLocks/>
          </p:cNvSpPr>
          <p:nvPr/>
        </p:nvSpPr>
        <p:spPr bwMode="auto">
          <a:xfrm>
            <a:off x="8192872" y="6728623"/>
            <a:ext cx="1480185" cy="42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Ордынский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2" name="Sous-titre 2"/>
          <p:cNvSpPr txBox="1">
            <a:spLocks/>
          </p:cNvSpPr>
          <p:nvPr/>
        </p:nvSpPr>
        <p:spPr bwMode="auto">
          <a:xfrm>
            <a:off x="5670245" y="7325667"/>
            <a:ext cx="1548796" cy="29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Краснозерский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3" name="Sous-titre 2"/>
          <p:cNvSpPr txBox="1">
            <a:spLocks/>
          </p:cNvSpPr>
          <p:nvPr/>
        </p:nvSpPr>
        <p:spPr bwMode="auto">
          <a:xfrm>
            <a:off x="7640548" y="5697044"/>
            <a:ext cx="1108469" cy="243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Чулымский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4" name="Sous-titre 2"/>
          <p:cNvSpPr txBox="1">
            <a:spLocks/>
          </p:cNvSpPr>
          <p:nvPr/>
        </p:nvSpPr>
        <p:spPr bwMode="auto">
          <a:xfrm>
            <a:off x="6919951" y="6863872"/>
            <a:ext cx="1209041" cy="42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Кочковский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5" name="Sous-titre 2"/>
          <p:cNvSpPr txBox="1">
            <a:spLocks/>
          </p:cNvSpPr>
          <p:nvPr/>
        </p:nvSpPr>
        <p:spPr bwMode="auto">
          <a:xfrm>
            <a:off x="6935282" y="5341545"/>
            <a:ext cx="1089915" cy="28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Каргатский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6" name="Sous-titre 2"/>
          <p:cNvSpPr txBox="1">
            <a:spLocks/>
          </p:cNvSpPr>
          <p:nvPr/>
        </p:nvSpPr>
        <p:spPr bwMode="auto">
          <a:xfrm>
            <a:off x="6229147" y="4911665"/>
            <a:ext cx="1041896" cy="258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Убинский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65" name="Sous-titre 2"/>
          <p:cNvSpPr txBox="1">
            <a:spLocks/>
          </p:cNvSpPr>
          <p:nvPr/>
        </p:nvSpPr>
        <p:spPr bwMode="auto">
          <a:xfrm>
            <a:off x="10876985" y="5640710"/>
            <a:ext cx="1278208" cy="25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Тогучинский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66" name="Sous-titre 2"/>
          <p:cNvSpPr txBox="1">
            <a:spLocks/>
          </p:cNvSpPr>
          <p:nvPr/>
        </p:nvSpPr>
        <p:spPr bwMode="auto">
          <a:xfrm>
            <a:off x="9247561" y="4637675"/>
            <a:ext cx="1415619" cy="324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Колыванский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" name="Sous-titre 2"/>
          <p:cNvSpPr txBox="1">
            <a:spLocks/>
          </p:cNvSpPr>
          <p:nvPr/>
        </p:nvSpPr>
        <p:spPr bwMode="auto">
          <a:xfrm>
            <a:off x="2956570" y="6204205"/>
            <a:ext cx="1352173" cy="328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Чистоозерный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 bwMode="auto">
          <a:xfrm>
            <a:off x="2485927" y="5426798"/>
            <a:ext cx="964924" cy="302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b="1" dirty="0" smtClean="0">
                <a:latin typeface="Calibri" pitchFamily="34" charset="0"/>
              </a:rPr>
              <a:t>Татарский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96" name="Sous-titre 2"/>
          <p:cNvSpPr txBox="1">
            <a:spLocks/>
          </p:cNvSpPr>
          <p:nvPr/>
        </p:nvSpPr>
        <p:spPr bwMode="auto">
          <a:xfrm>
            <a:off x="4634277" y="7778002"/>
            <a:ext cx="1288343" cy="2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Карасукский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2" name="Sous-titre 2"/>
          <p:cNvSpPr txBox="1">
            <a:spLocks/>
          </p:cNvSpPr>
          <p:nvPr/>
        </p:nvSpPr>
        <p:spPr bwMode="auto">
          <a:xfrm>
            <a:off x="10242865" y="5246825"/>
            <a:ext cx="1346324" cy="19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latin typeface="Calibri" pitchFamily="34" charset="0"/>
              </a:rPr>
              <a:t>Мошковский</a:t>
            </a:r>
            <a:endParaRPr lang="ru-RU" sz="1500" b="1" dirty="0">
              <a:latin typeface="Calibri" pitchFamily="34" charset="0"/>
            </a:endParaRPr>
          </a:p>
        </p:txBody>
      </p:sp>
      <p:sp>
        <p:nvSpPr>
          <p:cNvPr id="104" name="Sous-titre 2"/>
          <p:cNvSpPr txBox="1">
            <a:spLocks/>
          </p:cNvSpPr>
          <p:nvPr/>
        </p:nvSpPr>
        <p:spPr bwMode="auto">
          <a:xfrm>
            <a:off x="9195862" y="5378710"/>
            <a:ext cx="727202" cy="22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г. Обь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5" name="Sous-titre 2"/>
          <p:cNvSpPr txBox="1">
            <a:spLocks/>
          </p:cNvSpPr>
          <p:nvPr/>
        </p:nvSpPr>
        <p:spPr bwMode="auto">
          <a:xfrm>
            <a:off x="10259071" y="5869760"/>
            <a:ext cx="985729" cy="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г. Бердск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6" name="AutoShape 2"/>
          <p:cNvSpPr>
            <a:spLocks noChangeAspect="1" noChangeArrowheads="1"/>
          </p:cNvSpPr>
          <p:nvPr/>
        </p:nvSpPr>
        <p:spPr bwMode="auto">
          <a:xfrm>
            <a:off x="11202370" y="6597208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09" name="AutoShape 2"/>
          <p:cNvSpPr>
            <a:spLocks noChangeAspect="1" noChangeArrowheads="1"/>
          </p:cNvSpPr>
          <p:nvPr/>
        </p:nvSpPr>
        <p:spPr bwMode="auto">
          <a:xfrm>
            <a:off x="9628104" y="5595544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3" name="AutoShape 2"/>
          <p:cNvSpPr>
            <a:spLocks noChangeAspect="1" noChangeArrowheads="1"/>
          </p:cNvSpPr>
          <p:nvPr/>
        </p:nvSpPr>
        <p:spPr bwMode="auto">
          <a:xfrm>
            <a:off x="5362668" y="4711307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4" name="AutoShape 2"/>
          <p:cNvSpPr>
            <a:spLocks noChangeAspect="1" noChangeArrowheads="1"/>
          </p:cNvSpPr>
          <p:nvPr/>
        </p:nvSpPr>
        <p:spPr bwMode="auto">
          <a:xfrm>
            <a:off x="3915080" y="5014396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5" name="AutoShape 2"/>
          <p:cNvSpPr>
            <a:spLocks noChangeAspect="1" noChangeArrowheads="1"/>
          </p:cNvSpPr>
          <p:nvPr/>
        </p:nvSpPr>
        <p:spPr bwMode="auto">
          <a:xfrm>
            <a:off x="3073437" y="5110792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7" name="AutoShape 2"/>
          <p:cNvSpPr>
            <a:spLocks noChangeAspect="1" noChangeArrowheads="1"/>
          </p:cNvSpPr>
          <p:nvPr/>
        </p:nvSpPr>
        <p:spPr bwMode="auto">
          <a:xfrm>
            <a:off x="5162545" y="7533947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05" name="AutoShape 2"/>
          <p:cNvSpPr>
            <a:spLocks noChangeAspect="1" noChangeArrowheads="1"/>
          </p:cNvSpPr>
          <p:nvPr/>
        </p:nvSpPr>
        <p:spPr bwMode="auto">
          <a:xfrm>
            <a:off x="10588448" y="5040735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09" name="AutoShape 2"/>
          <p:cNvSpPr>
            <a:spLocks noChangeAspect="1" noChangeArrowheads="1"/>
          </p:cNvSpPr>
          <p:nvPr/>
        </p:nvSpPr>
        <p:spPr bwMode="auto">
          <a:xfrm rot="21201100">
            <a:off x="5440220" y="5110792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0" name="AutoShape 2"/>
          <p:cNvSpPr>
            <a:spLocks noChangeAspect="1" noChangeArrowheads="1"/>
          </p:cNvSpPr>
          <p:nvPr/>
        </p:nvSpPr>
        <p:spPr bwMode="auto">
          <a:xfrm>
            <a:off x="4326958" y="6517625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2" name="AutoShape 2"/>
          <p:cNvSpPr>
            <a:spLocks noChangeAspect="1" noChangeArrowheads="1"/>
          </p:cNvSpPr>
          <p:nvPr/>
        </p:nvSpPr>
        <p:spPr bwMode="auto">
          <a:xfrm>
            <a:off x="10158271" y="531239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3" name="AutoShape 2"/>
          <p:cNvSpPr>
            <a:spLocks noChangeAspect="1" noChangeArrowheads="1"/>
          </p:cNvSpPr>
          <p:nvPr/>
        </p:nvSpPr>
        <p:spPr bwMode="auto">
          <a:xfrm>
            <a:off x="9905927" y="539881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5" name="AutoShape 2"/>
          <p:cNvSpPr>
            <a:spLocks noChangeAspect="1" noChangeArrowheads="1"/>
          </p:cNvSpPr>
          <p:nvPr/>
        </p:nvSpPr>
        <p:spPr bwMode="auto">
          <a:xfrm>
            <a:off x="10006727" y="5865603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6" name="AutoShape 2"/>
          <p:cNvSpPr>
            <a:spLocks noChangeAspect="1" noChangeArrowheads="1"/>
          </p:cNvSpPr>
          <p:nvPr/>
        </p:nvSpPr>
        <p:spPr bwMode="auto">
          <a:xfrm>
            <a:off x="10242865" y="542782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7" name="AutoShape 2"/>
          <p:cNvSpPr>
            <a:spLocks noChangeAspect="1" noChangeArrowheads="1"/>
          </p:cNvSpPr>
          <p:nvPr/>
        </p:nvSpPr>
        <p:spPr bwMode="auto">
          <a:xfrm>
            <a:off x="10268172" y="566268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8" name="AutoShape 2"/>
          <p:cNvSpPr>
            <a:spLocks noChangeAspect="1" noChangeArrowheads="1"/>
          </p:cNvSpPr>
          <p:nvPr/>
        </p:nvSpPr>
        <p:spPr bwMode="auto">
          <a:xfrm>
            <a:off x="10310094" y="577542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2" name="AutoShape 2"/>
          <p:cNvSpPr>
            <a:spLocks noChangeAspect="1" noChangeArrowheads="1"/>
          </p:cNvSpPr>
          <p:nvPr/>
        </p:nvSpPr>
        <p:spPr bwMode="auto">
          <a:xfrm>
            <a:off x="10143770" y="573173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3" name="AutoShape 2"/>
          <p:cNvSpPr>
            <a:spLocks noChangeAspect="1" noChangeArrowheads="1"/>
          </p:cNvSpPr>
          <p:nvPr/>
        </p:nvSpPr>
        <p:spPr bwMode="auto">
          <a:xfrm>
            <a:off x="9801935" y="5527869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85" name="AutoShape 2"/>
          <p:cNvSpPr>
            <a:spLocks noChangeAspect="1" noChangeArrowheads="1"/>
          </p:cNvSpPr>
          <p:nvPr/>
        </p:nvSpPr>
        <p:spPr bwMode="auto">
          <a:xfrm>
            <a:off x="10127460" y="537459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86" name="AutoShape 2"/>
          <p:cNvSpPr>
            <a:spLocks noChangeAspect="1" noChangeArrowheads="1"/>
          </p:cNvSpPr>
          <p:nvPr/>
        </p:nvSpPr>
        <p:spPr bwMode="auto">
          <a:xfrm>
            <a:off x="10259071" y="553991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58" name="AutoShape 2"/>
          <p:cNvSpPr>
            <a:spLocks noChangeAspect="1" noChangeArrowheads="1"/>
          </p:cNvSpPr>
          <p:nvPr/>
        </p:nvSpPr>
        <p:spPr bwMode="auto">
          <a:xfrm>
            <a:off x="10612780" y="545540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2" name="AutoShape 2"/>
          <p:cNvSpPr>
            <a:spLocks noChangeAspect="1" noChangeArrowheads="1"/>
          </p:cNvSpPr>
          <p:nvPr/>
        </p:nvSpPr>
        <p:spPr bwMode="auto">
          <a:xfrm>
            <a:off x="10863514" y="488770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3" name="AutoShape 2"/>
          <p:cNvSpPr>
            <a:spLocks noChangeAspect="1" noChangeArrowheads="1"/>
          </p:cNvSpPr>
          <p:nvPr/>
        </p:nvSpPr>
        <p:spPr bwMode="auto">
          <a:xfrm flipV="1">
            <a:off x="11116278" y="5011804"/>
            <a:ext cx="92089" cy="92089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74" name="AutoShape 2"/>
          <p:cNvSpPr>
            <a:spLocks noChangeAspect="1" noChangeArrowheads="1"/>
          </p:cNvSpPr>
          <p:nvPr/>
        </p:nvSpPr>
        <p:spPr bwMode="auto">
          <a:xfrm>
            <a:off x="10865627" y="513595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28" name="AutoShape 2"/>
          <p:cNvSpPr>
            <a:spLocks noChangeAspect="1" noChangeArrowheads="1"/>
          </p:cNvSpPr>
          <p:nvPr/>
        </p:nvSpPr>
        <p:spPr bwMode="auto">
          <a:xfrm>
            <a:off x="4334617" y="583342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29" name="AutoShape 2"/>
          <p:cNvSpPr>
            <a:spLocks noChangeAspect="1" noChangeArrowheads="1"/>
          </p:cNvSpPr>
          <p:nvPr/>
        </p:nvSpPr>
        <p:spPr bwMode="auto">
          <a:xfrm>
            <a:off x="2827381" y="514602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0" name="AutoShape 2"/>
          <p:cNvSpPr>
            <a:spLocks noChangeAspect="1" noChangeArrowheads="1"/>
          </p:cNvSpPr>
          <p:nvPr/>
        </p:nvSpPr>
        <p:spPr bwMode="auto">
          <a:xfrm>
            <a:off x="4233374" y="554514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1" name="AutoShape 2"/>
          <p:cNvSpPr>
            <a:spLocks noChangeAspect="1" noChangeArrowheads="1"/>
          </p:cNvSpPr>
          <p:nvPr/>
        </p:nvSpPr>
        <p:spPr bwMode="auto">
          <a:xfrm>
            <a:off x="3799196" y="554499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4" name="AutoShape 2"/>
          <p:cNvSpPr>
            <a:spLocks noChangeAspect="1" noChangeArrowheads="1"/>
          </p:cNvSpPr>
          <p:nvPr/>
        </p:nvSpPr>
        <p:spPr bwMode="auto">
          <a:xfrm>
            <a:off x="2919201" y="574051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5" name="AutoShape 2"/>
          <p:cNvSpPr>
            <a:spLocks noChangeAspect="1" noChangeArrowheads="1"/>
          </p:cNvSpPr>
          <p:nvPr/>
        </p:nvSpPr>
        <p:spPr bwMode="auto">
          <a:xfrm>
            <a:off x="2707774" y="533118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6" name="AutoShape 2"/>
          <p:cNvSpPr>
            <a:spLocks noChangeAspect="1" noChangeArrowheads="1"/>
          </p:cNvSpPr>
          <p:nvPr/>
        </p:nvSpPr>
        <p:spPr bwMode="auto">
          <a:xfrm>
            <a:off x="3198569" y="567934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4" name="AutoShape 2"/>
          <p:cNvSpPr>
            <a:spLocks noChangeAspect="1" noChangeArrowheads="1"/>
          </p:cNvSpPr>
          <p:nvPr/>
        </p:nvSpPr>
        <p:spPr bwMode="auto">
          <a:xfrm>
            <a:off x="4938090" y="820840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5" name="AutoShape 2"/>
          <p:cNvSpPr>
            <a:spLocks noChangeAspect="1" noChangeArrowheads="1"/>
          </p:cNvSpPr>
          <p:nvPr/>
        </p:nvSpPr>
        <p:spPr bwMode="auto">
          <a:xfrm>
            <a:off x="5588600" y="796063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6" name="AutoShape 2"/>
          <p:cNvSpPr>
            <a:spLocks noChangeAspect="1" noChangeArrowheads="1"/>
          </p:cNvSpPr>
          <p:nvPr/>
        </p:nvSpPr>
        <p:spPr bwMode="auto">
          <a:xfrm>
            <a:off x="5588600" y="7439338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8" name="AutoShape 2"/>
          <p:cNvSpPr>
            <a:spLocks noChangeAspect="1" noChangeArrowheads="1"/>
          </p:cNvSpPr>
          <p:nvPr/>
        </p:nvSpPr>
        <p:spPr bwMode="auto">
          <a:xfrm>
            <a:off x="5353181" y="745638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9" name="AutoShape 2"/>
          <p:cNvSpPr>
            <a:spLocks noChangeAspect="1" noChangeArrowheads="1"/>
          </p:cNvSpPr>
          <p:nvPr/>
        </p:nvSpPr>
        <p:spPr bwMode="auto">
          <a:xfrm>
            <a:off x="5553029" y="7201689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50" name="AutoShape 2"/>
          <p:cNvSpPr>
            <a:spLocks noChangeAspect="1" noChangeArrowheads="1"/>
          </p:cNvSpPr>
          <p:nvPr/>
        </p:nvSpPr>
        <p:spPr bwMode="auto">
          <a:xfrm>
            <a:off x="4884690" y="4515639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1" name="AutoShape 2"/>
          <p:cNvSpPr>
            <a:spLocks noChangeAspect="1" noChangeArrowheads="1"/>
          </p:cNvSpPr>
          <p:nvPr/>
        </p:nvSpPr>
        <p:spPr bwMode="auto">
          <a:xfrm>
            <a:off x="5487800" y="765994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3" name="AutoShape 2"/>
          <p:cNvSpPr>
            <a:spLocks noChangeAspect="1" noChangeArrowheads="1"/>
          </p:cNvSpPr>
          <p:nvPr/>
        </p:nvSpPr>
        <p:spPr bwMode="auto">
          <a:xfrm>
            <a:off x="5603429" y="701627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4" name="AutoShape 2"/>
          <p:cNvSpPr>
            <a:spLocks noChangeAspect="1" noChangeArrowheads="1"/>
          </p:cNvSpPr>
          <p:nvPr/>
        </p:nvSpPr>
        <p:spPr bwMode="auto">
          <a:xfrm>
            <a:off x="4832233" y="805027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5" name="AutoShape 2"/>
          <p:cNvSpPr>
            <a:spLocks noChangeAspect="1" noChangeArrowheads="1"/>
          </p:cNvSpPr>
          <p:nvPr/>
        </p:nvSpPr>
        <p:spPr bwMode="auto">
          <a:xfrm>
            <a:off x="4629809" y="790126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6" name="AutoShape 2"/>
          <p:cNvSpPr>
            <a:spLocks noChangeAspect="1" noChangeArrowheads="1"/>
          </p:cNvSpPr>
          <p:nvPr/>
        </p:nvSpPr>
        <p:spPr bwMode="auto">
          <a:xfrm>
            <a:off x="5102918" y="485471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8" name="AutoShape 2"/>
          <p:cNvSpPr>
            <a:spLocks noChangeAspect="1" noChangeArrowheads="1"/>
          </p:cNvSpPr>
          <p:nvPr/>
        </p:nvSpPr>
        <p:spPr bwMode="auto">
          <a:xfrm>
            <a:off x="10383265" y="499033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9" name="AutoShape 2"/>
          <p:cNvSpPr>
            <a:spLocks noChangeAspect="1" noChangeArrowheads="1"/>
          </p:cNvSpPr>
          <p:nvPr/>
        </p:nvSpPr>
        <p:spPr bwMode="auto">
          <a:xfrm>
            <a:off x="10512451" y="514039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0" name="AutoShape 2"/>
          <p:cNvSpPr>
            <a:spLocks noChangeAspect="1" noChangeArrowheads="1"/>
          </p:cNvSpPr>
          <p:nvPr/>
        </p:nvSpPr>
        <p:spPr bwMode="auto">
          <a:xfrm>
            <a:off x="10542671" y="493698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3" name="AutoShape 2"/>
          <p:cNvSpPr>
            <a:spLocks noChangeAspect="1" noChangeArrowheads="1"/>
          </p:cNvSpPr>
          <p:nvPr/>
        </p:nvSpPr>
        <p:spPr bwMode="auto">
          <a:xfrm>
            <a:off x="4283774" y="495455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4" name="AutoShape 2"/>
          <p:cNvSpPr>
            <a:spLocks noChangeAspect="1" noChangeArrowheads="1"/>
          </p:cNvSpPr>
          <p:nvPr/>
        </p:nvSpPr>
        <p:spPr bwMode="auto">
          <a:xfrm>
            <a:off x="3632657" y="5078353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6" name="AutoShape 2"/>
          <p:cNvSpPr>
            <a:spLocks noChangeAspect="1" noChangeArrowheads="1"/>
          </p:cNvSpPr>
          <p:nvPr/>
        </p:nvSpPr>
        <p:spPr bwMode="auto">
          <a:xfrm>
            <a:off x="9850877" y="562480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7" name="AutoShape 2"/>
          <p:cNvSpPr>
            <a:spLocks noChangeAspect="1" noChangeArrowheads="1"/>
          </p:cNvSpPr>
          <p:nvPr/>
        </p:nvSpPr>
        <p:spPr bwMode="auto">
          <a:xfrm>
            <a:off x="10030503" y="526534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8" name="AutoShape 2"/>
          <p:cNvSpPr>
            <a:spLocks noChangeAspect="1" noChangeArrowheads="1"/>
          </p:cNvSpPr>
          <p:nvPr/>
        </p:nvSpPr>
        <p:spPr bwMode="auto">
          <a:xfrm>
            <a:off x="10030503" y="513164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9" name="AutoShape 2"/>
          <p:cNvSpPr>
            <a:spLocks noChangeAspect="1" noChangeArrowheads="1"/>
          </p:cNvSpPr>
          <p:nvPr/>
        </p:nvSpPr>
        <p:spPr bwMode="auto">
          <a:xfrm>
            <a:off x="10082306" y="501472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81" name="AutoShape 2"/>
          <p:cNvSpPr>
            <a:spLocks noChangeAspect="1" noChangeArrowheads="1"/>
          </p:cNvSpPr>
          <p:nvPr/>
        </p:nvSpPr>
        <p:spPr bwMode="auto">
          <a:xfrm>
            <a:off x="10030503" y="573262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82" name="AutoShape 2"/>
          <p:cNvSpPr>
            <a:spLocks noChangeAspect="1" noChangeArrowheads="1"/>
          </p:cNvSpPr>
          <p:nvPr/>
        </p:nvSpPr>
        <p:spPr bwMode="auto">
          <a:xfrm>
            <a:off x="10192465" y="579714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83" name="AutoShape 2"/>
          <p:cNvSpPr>
            <a:spLocks noChangeAspect="1" noChangeArrowheads="1"/>
          </p:cNvSpPr>
          <p:nvPr/>
        </p:nvSpPr>
        <p:spPr bwMode="auto">
          <a:xfrm>
            <a:off x="10462051" y="5565873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0" name="AutoShape 2"/>
          <p:cNvSpPr>
            <a:spLocks noChangeAspect="1" noChangeArrowheads="1"/>
          </p:cNvSpPr>
          <p:nvPr/>
        </p:nvSpPr>
        <p:spPr bwMode="auto">
          <a:xfrm flipV="1">
            <a:off x="7700124" y="2040876"/>
            <a:ext cx="164309" cy="164309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7888731" y="1919897"/>
            <a:ext cx="2229330" cy="406265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Действующие УРМ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25" name="AutoShape 2"/>
          <p:cNvSpPr>
            <a:spLocks noChangeAspect="1" noChangeArrowheads="1"/>
          </p:cNvSpPr>
          <p:nvPr/>
        </p:nvSpPr>
        <p:spPr bwMode="auto">
          <a:xfrm>
            <a:off x="6398801" y="430183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6" name="AutoShape 2"/>
          <p:cNvSpPr>
            <a:spLocks noChangeAspect="1" noChangeArrowheads="1"/>
          </p:cNvSpPr>
          <p:nvPr/>
        </p:nvSpPr>
        <p:spPr bwMode="auto">
          <a:xfrm>
            <a:off x="11094913" y="674826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7" name="AutoShape 2"/>
          <p:cNvSpPr>
            <a:spLocks noChangeAspect="1" noChangeArrowheads="1"/>
          </p:cNvSpPr>
          <p:nvPr/>
        </p:nvSpPr>
        <p:spPr bwMode="auto">
          <a:xfrm>
            <a:off x="11488389" y="6783288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8" name="AutoShape 2"/>
          <p:cNvSpPr>
            <a:spLocks noChangeAspect="1" noChangeArrowheads="1"/>
          </p:cNvSpPr>
          <p:nvPr/>
        </p:nvSpPr>
        <p:spPr bwMode="auto">
          <a:xfrm>
            <a:off x="11481381" y="631050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9" name="AutoShape 2"/>
          <p:cNvSpPr>
            <a:spLocks noChangeAspect="1" noChangeArrowheads="1"/>
          </p:cNvSpPr>
          <p:nvPr/>
        </p:nvSpPr>
        <p:spPr bwMode="auto">
          <a:xfrm>
            <a:off x="11672385" y="660952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0" name="AutoShape 2"/>
          <p:cNvSpPr>
            <a:spLocks noChangeAspect="1" noChangeArrowheads="1"/>
          </p:cNvSpPr>
          <p:nvPr/>
        </p:nvSpPr>
        <p:spPr bwMode="auto">
          <a:xfrm>
            <a:off x="10721157" y="482230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1" name="AutoShape 2"/>
          <p:cNvSpPr>
            <a:spLocks noChangeAspect="1" noChangeArrowheads="1"/>
          </p:cNvSpPr>
          <p:nvPr/>
        </p:nvSpPr>
        <p:spPr bwMode="auto">
          <a:xfrm>
            <a:off x="10158271" y="516980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0" name="AutoShape 2"/>
          <p:cNvSpPr>
            <a:spLocks noChangeAspect="1" noChangeArrowheads="1"/>
          </p:cNvSpPr>
          <p:nvPr/>
        </p:nvSpPr>
        <p:spPr bwMode="auto">
          <a:xfrm>
            <a:off x="9201936" y="5609126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1" name="AutoShape 2"/>
          <p:cNvSpPr>
            <a:spLocks noChangeAspect="1" noChangeArrowheads="1"/>
          </p:cNvSpPr>
          <p:nvPr/>
        </p:nvSpPr>
        <p:spPr bwMode="auto">
          <a:xfrm>
            <a:off x="7515416" y="6689383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2" name="AutoShape 2"/>
          <p:cNvSpPr>
            <a:spLocks noChangeAspect="1" noChangeArrowheads="1"/>
          </p:cNvSpPr>
          <p:nvPr/>
        </p:nvSpPr>
        <p:spPr bwMode="auto">
          <a:xfrm>
            <a:off x="11406649" y="5033343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6" name="AutoShape 2"/>
          <p:cNvSpPr>
            <a:spLocks noChangeAspect="1" noChangeArrowheads="1"/>
          </p:cNvSpPr>
          <p:nvPr/>
        </p:nvSpPr>
        <p:spPr bwMode="auto">
          <a:xfrm>
            <a:off x="10412917" y="6783288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8" name="AutoShape 2"/>
          <p:cNvSpPr>
            <a:spLocks noChangeAspect="1" noChangeArrowheads="1"/>
          </p:cNvSpPr>
          <p:nvPr/>
        </p:nvSpPr>
        <p:spPr bwMode="auto">
          <a:xfrm>
            <a:off x="8070163" y="5304200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9" name="AutoShape 2"/>
          <p:cNvSpPr>
            <a:spLocks noChangeAspect="1" noChangeArrowheads="1"/>
          </p:cNvSpPr>
          <p:nvPr/>
        </p:nvSpPr>
        <p:spPr bwMode="auto">
          <a:xfrm>
            <a:off x="10069038" y="5952585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0" name="AutoShape 2"/>
          <p:cNvSpPr>
            <a:spLocks noChangeAspect="1" noChangeArrowheads="1"/>
          </p:cNvSpPr>
          <p:nvPr/>
        </p:nvSpPr>
        <p:spPr bwMode="auto">
          <a:xfrm>
            <a:off x="10378265" y="6096782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1" name="Sous-titre 2"/>
          <p:cNvSpPr txBox="1">
            <a:spLocks/>
          </p:cNvSpPr>
          <p:nvPr/>
        </p:nvSpPr>
        <p:spPr bwMode="auto">
          <a:xfrm>
            <a:off x="9531667" y="6413426"/>
            <a:ext cx="1473009" cy="30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>
                <a:latin typeface="Calibri" pitchFamily="34" charset="0"/>
              </a:rPr>
              <a:t>р</a:t>
            </a:r>
            <a:r>
              <a:rPr lang="ru-RU" sz="1400" b="1" dirty="0" smtClean="0">
                <a:latin typeface="Calibri" pitchFamily="34" charset="0"/>
              </a:rPr>
              <a:t>.п.  Линево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32" name="AutoShape 2"/>
          <p:cNvSpPr>
            <a:spLocks noChangeAspect="1" noChangeArrowheads="1"/>
          </p:cNvSpPr>
          <p:nvPr/>
        </p:nvSpPr>
        <p:spPr bwMode="auto">
          <a:xfrm>
            <a:off x="10051057" y="6572463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3" name="Sous-titre 2"/>
          <p:cNvSpPr txBox="1">
            <a:spLocks/>
          </p:cNvSpPr>
          <p:nvPr/>
        </p:nvSpPr>
        <p:spPr bwMode="auto">
          <a:xfrm>
            <a:off x="8608124" y="5181232"/>
            <a:ext cx="1566293" cy="35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Новосибирский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34" name="AutoShape 2"/>
          <p:cNvSpPr>
            <a:spLocks noChangeAspect="1" noChangeArrowheads="1"/>
          </p:cNvSpPr>
          <p:nvPr/>
        </p:nvSpPr>
        <p:spPr bwMode="auto">
          <a:xfrm>
            <a:off x="9905927" y="5404687"/>
            <a:ext cx="356336" cy="358798"/>
          </a:xfrm>
          <a:prstGeom prst="star5">
            <a:avLst/>
          </a:prstGeom>
          <a:gradFill>
            <a:gsLst>
              <a:gs pos="0">
                <a:srgbClr val="990033"/>
              </a:gs>
              <a:gs pos="46000">
                <a:srgbClr val="990033"/>
              </a:gs>
              <a:gs pos="82080">
                <a:srgbClr val="FFFF00"/>
              </a:gs>
              <a:gs pos="66000">
                <a:srgbClr val="FFFF00"/>
              </a:gs>
              <a:gs pos="24000">
                <a:srgbClr val="990033"/>
              </a:gs>
              <a:gs pos="100000">
                <a:srgbClr val="FFC000"/>
              </a:gs>
              <a:gs pos="100000">
                <a:srgbClr val="FF0000"/>
              </a:gs>
              <a:gs pos="100000">
                <a:srgbClr val="1F1F1F"/>
              </a:gs>
              <a:gs pos="100000">
                <a:srgbClr val="FFFFFF"/>
              </a:gs>
              <a:gs pos="100000">
                <a:srgbClr val="7F7F7F"/>
              </a:gs>
            </a:gsLst>
            <a:lin ang="2700000" scaled="1"/>
          </a:gra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5" name="Sous-titre 2"/>
          <p:cNvSpPr txBox="1">
            <a:spLocks/>
          </p:cNvSpPr>
          <p:nvPr/>
        </p:nvSpPr>
        <p:spPr bwMode="auto">
          <a:xfrm>
            <a:off x="10566494" y="6110106"/>
            <a:ext cx="1298691" cy="32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г. Искитим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36" name="Sous-titre 2"/>
          <p:cNvSpPr txBox="1">
            <a:spLocks/>
          </p:cNvSpPr>
          <p:nvPr/>
        </p:nvSpPr>
        <p:spPr bwMode="auto">
          <a:xfrm>
            <a:off x="7903324" y="2301956"/>
            <a:ext cx="4837087" cy="503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Calibri" pitchFamily="34" charset="0"/>
              </a:rPr>
              <a:t>Планируемые в 2014 году стационарные  МФЦ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37" name="AutoShape 2"/>
          <p:cNvSpPr>
            <a:spLocks noChangeAspect="1" noChangeArrowheads="1"/>
          </p:cNvSpPr>
          <p:nvPr/>
        </p:nvSpPr>
        <p:spPr bwMode="auto">
          <a:xfrm rot="19402032" flipV="1">
            <a:off x="7672791" y="2346773"/>
            <a:ext cx="302543" cy="304644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2" name="Sous-titre 2"/>
          <p:cNvSpPr txBox="1">
            <a:spLocks/>
          </p:cNvSpPr>
          <p:nvPr/>
        </p:nvSpPr>
        <p:spPr bwMode="auto">
          <a:xfrm>
            <a:off x="10156492" y="5465380"/>
            <a:ext cx="1566293" cy="35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г. Новосибирск</a:t>
            </a:r>
            <a:endParaRPr lang="ru-RU" sz="14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06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2009140" y="384493"/>
            <a:ext cx="10499090" cy="13197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Информация о размещении в муниципальных районах (городских округах) Новосибирской области филиалов МФЦ и затратах на их создание 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в 2014 году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8859838" y="3575050"/>
            <a:ext cx="184150" cy="26511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TextBox 1"/>
          <p:cNvSpPr txBox="1"/>
          <p:nvPr/>
        </p:nvSpPr>
        <p:spPr>
          <a:xfrm>
            <a:off x="9056688" y="3189288"/>
            <a:ext cx="184150" cy="26511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7" name="TextBox 1"/>
          <p:cNvSpPr txBox="1"/>
          <p:nvPr/>
        </p:nvSpPr>
        <p:spPr>
          <a:xfrm>
            <a:off x="8859838" y="4346575"/>
            <a:ext cx="184150" cy="26511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296344" y="8353250"/>
            <a:ext cx="8708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35 окон за счет федерального бюджета, 121 окно по Государственному контракту от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17.12.2012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из областного бюджета Новосибирской области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127289"/>
              </p:ext>
            </p:extLst>
          </p:nvPr>
        </p:nvGraphicFramePr>
        <p:xfrm>
          <a:off x="1972308" y="2064296"/>
          <a:ext cx="10405157" cy="6048664"/>
        </p:xfrm>
        <a:graphic>
          <a:graphicData uri="http://schemas.openxmlformats.org/drawingml/2006/table">
            <a:tbl>
              <a:tblPr/>
              <a:tblGrid>
                <a:gridCol w="490772"/>
                <a:gridCol w="2343041"/>
                <a:gridCol w="2992126"/>
                <a:gridCol w="1583135"/>
                <a:gridCol w="1460442"/>
                <a:gridCol w="1535641"/>
              </a:tblGrid>
              <a:tr h="7531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муниципального района (городского округа)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объектов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Затраты, </a:t>
                      </a:r>
                      <a:b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рублей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окон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4707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Коченевский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2926,0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4707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Кочковский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10822,0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4707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Тогучинский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4511,0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4707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Черепановский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15247,0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4707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Чулымский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17647,0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4707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 Бердск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5360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Искитимский 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(р.п. Линево)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3165,0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4707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 Новосибирск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4707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4707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 Искитим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4202,0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52301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80000,0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sp>
        <p:nvSpPr>
          <p:cNvPr id="9" name="TextBox 1"/>
          <p:cNvSpPr txBox="1"/>
          <p:nvPr/>
        </p:nvSpPr>
        <p:spPr>
          <a:xfrm>
            <a:off x="8859838" y="4346575"/>
            <a:ext cx="184150" cy="26511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12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ous-titre 2"/>
          <p:cNvSpPr txBox="1">
            <a:spLocks/>
          </p:cNvSpPr>
          <p:nvPr/>
        </p:nvSpPr>
        <p:spPr bwMode="auto">
          <a:xfrm>
            <a:off x="7948354" y="1076565"/>
            <a:ext cx="4536505" cy="42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Calibri" pitchFamily="34" charset="0"/>
              </a:rPr>
              <a:t>Действующие стационарные МФЦ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01" name="Sous-titre 2"/>
          <p:cNvSpPr txBox="1">
            <a:spLocks/>
          </p:cNvSpPr>
          <p:nvPr/>
        </p:nvSpPr>
        <p:spPr bwMode="auto">
          <a:xfrm>
            <a:off x="1619142" y="228092"/>
            <a:ext cx="11068187" cy="84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План-схема размещения действующих на 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31 декабря 2015 года</a:t>
            </a:r>
            <a:b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 филиалов 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и 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удаленных рабочих мест (УРМ) </a:t>
            </a:r>
            <a:r>
              <a:rPr lang="ru-RU" sz="2600" b="1" dirty="0">
                <a:solidFill>
                  <a:srgbClr val="002060"/>
                </a:solidFill>
                <a:latin typeface="Calibri" pitchFamily="34" charset="0"/>
              </a:rPr>
              <a:t>ГАУ НСО «МФЦ</a:t>
            </a:r>
            <a:r>
              <a:rPr lang="ru-RU" sz="2600" b="1" dirty="0" smtClean="0">
                <a:solidFill>
                  <a:srgbClr val="002060"/>
                </a:solidFill>
                <a:latin typeface="Calibri" pitchFamily="34" charset="0"/>
              </a:rPr>
              <a:t>»</a:t>
            </a:r>
            <a:endParaRPr lang="ru-RU" sz="26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600" b="1" dirty="0">
              <a:latin typeface="Calibri" pitchFamily="34" charset="0"/>
            </a:endParaRPr>
          </a:p>
        </p:txBody>
      </p:sp>
      <p:sp>
        <p:nvSpPr>
          <p:cNvPr id="2" name="AutoShape 2"/>
          <p:cNvSpPr>
            <a:spLocks noChangeAspect="1" noChangeArrowheads="1"/>
          </p:cNvSpPr>
          <p:nvPr/>
        </p:nvSpPr>
        <p:spPr bwMode="auto">
          <a:xfrm>
            <a:off x="7649602" y="1076565"/>
            <a:ext cx="302823" cy="30492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420" name="AutoShape 2"/>
          <p:cNvSpPr>
            <a:spLocks noChangeAspect="1" noChangeArrowheads="1"/>
          </p:cNvSpPr>
          <p:nvPr/>
        </p:nvSpPr>
        <p:spPr bwMode="auto">
          <a:xfrm>
            <a:off x="4303545" y="435189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421" name="AutoShape 2"/>
          <p:cNvSpPr>
            <a:spLocks noChangeAspect="1" noChangeArrowheads="1"/>
          </p:cNvSpPr>
          <p:nvPr/>
        </p:nvSpPr>
        <p:spPr bwMode="auto">
          <a:xfrm>
            <a:off x="2928181" y="388384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92" name="AutoShape 2"/>
          <p:cNvSpPr>
            <a:spLocks noChangeAspect="1" noChangeArrowheads="1"/>
          </p:cNvSpPr>
          <p:nvPr/>
        </p:nvSpPr>
        <p:spPr bwMode="auto">
          <a:xfrm>
            <a:off x="8344367" y="594325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96" name="AutoShape 2"/>
          <p:cNvSpPr>
            <a:spLocks noChangeAspect="1" noChangeArrowheads="1"/>
          </p:cNvSpPr>
          <p:nvPr/>
        </p:nvSpPr>
        <p:spPr bwMode="auto">
          <a:xfrm>
            <a:off x="8436793" y="604408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20" name="AutoShape 2"/>
          <p:cNvSpPr>
            <a:spLocks noChangeAspect="1" noChangeArrowheads="1"/>
          </p:cNvSpPr>
          <p:nvPr/>
        </p:nvSpPr>
        <p:spPr bwMode="auto">
          <a:xfrm>
            <a:off x="8516013" y="626010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24" name="AutoShape 2"/>
          <p:cNvSpPr>
            <a:spLocks noChangeAspect="1" noChangeArrowheads="1"/>
          </p:cNvSpPr>
          <p:nvPr/>
        </p:nvSpPr>
        <p:spPr bwMode="auto">
          <a:xfrm>
            <a:off x="8516013" y="641133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26" name="AutoShape 2"/>
          <p:cNvSpPr>
            <a:spLocks noChangeAspect="1" noChangeArrowheads="1"/>
          </p:cNvSpPr>
          <p:nvPr/>
        </p:nvSpPr>
        <p:spPr bwMode="auto">
          <a:xfrm>
            <a:off x="8263985" y="626731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66B132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825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987" y="1874555"/>
            <a:ext cx="10009804" cy="6472474"/>
          </a:xfrm>
          <a:prstGeom prst="rect">
            <a:avLst/>
          </a:prstGeom>
        </p:spPr>
      </p:pic>
      <p:sp>
        <p:nvSpPr>
          <p:cNvPr id="5" name="Sous-titre 2"/>
          <p:cNvSpPr txBox="1">
            <a:spLocks/>
          </p:cNvSpPr>
          <p:nvPr/>
        </p:nvSpPr>
        <p:spPr bwMode="auto">
          <a:xfrm>
            <a:off x="3542781" y="2604356"/>
            <a:ext cx="1211946" cy="21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Кыштовский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 bwMode="auto">
          <a:xfrm>
            <a:off x="5184600" y="3144416"/>
            <a:ext cx="1039258" cy="21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Северный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7" name="Sous-titre 2"/>
          <p:cNvSpPr txBox="1">
            <a:spLocks/>
          </p:cNvSpPr>
          <p:nvPr/>
        </p:nvSpPr>
        <p:spPr bwMode="auto">
          <a:xfrm>
            <a:off x="2236893" y="4288944"/>
            <a:ext cx="1395764" cy="22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Усть-Таркский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8" name="Sous-titre 2"/>
          <p:cNvSpPr txBox="1">
            <a:spLocks/>
          </p:cNvSpPr>
          <p:nvPr/>
        </p:nvSpPr>
        <p:spPr bwMode="auto">
          <a:xfrm>
            <a:off x="3456430" y="4188932"/>
            <a:ext cx="1280228" cy="213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Венгеровский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1" name="Sous-titre 2"/>
          <p:cNvSpPr txBox="1">
            <a:spLocks/>
          </p:cNvSpPr>
          <p:nvPr/>
        </p:nvSpPr>
        <p:spPr bwMode="auto">
          <a:xfrm>
            <a:off x="3579560" y="5307270"/>
            <a:ext cx="1100649" cy="28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Чановский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2" name="Sous-titre 2"/>
          <p:cNvSpPr txBox="1">
            <a:spLocks/>
          </p:cNvSpPr>
          <p:nvPr/>
        </p:nvSpPr>
        <p:spPr bwMode="auto">
          <a:xfrm>
            <a:off x="5263021" y="4515639"/>
            <a:ext cx="1419942" cy="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b="1" dirty="0" smtClean="0">
                <a:latin typeface="Calibri" pitchFamily="34" charset="0"/>
              </a:rPr>
              <a:t>Куйбышевский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3" name="Sous-titre 2"/>
          <p:cNvSpPr txBox="1">
            <a:spLocks/>
          </p:cNvSpPr>
          <p:nvPr/>
        </p:nvSpPr>
        <p:spPr bwMode="auto">
          <a:xfrm>
            <a:off x="4461868" y="5483173"/>
            <a:ext cx="1367302" cy="38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Барабинский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4" name="Sous-titre 2"/>
          <p:cNvSpPr txBox="1">
            <a:spLocks/>
          </p:cNvSpPr>
          <p:nvPr/>
        </p:nvSpPr>
        <p:spPr bwMode="auto">
          <a:xfrm>
            <a:off x="4093054" y="7380686"/>
            <a:ext cx="1067872" cy="29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Баганский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6" name="Sous-titre 2"/>
          <p:cNvSpPr txBox="1">
            <a:spLocks/>
          </p:cNvSpPr>
          <p:nvPr/>
        </p:nvSpPr>
        <p:spPr bwMode="auto">
          <a:xfrm>
            <a:off x="5244808" y="6327800"/>
            <a:ext cx="1151482" cy="3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Здвинский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7" name="Sous-titre 2"/>
          <p:cNvSpPr txBox="1">
            <a:spLocks/>
          </p:cNvSpPr>
          <p:nvPr/>
        </p:nvSpPr>
        <p:spPr bwMode="auto">
          <a:xfrm>
            <a:off x="6106529" y="6545942"/>
            <a:ext cx="1462110" cy="42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Доволенский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8" name="Sous-titre 2"/>
          <p:cNvSpPr txBox="1">
            <a:spLocks/>
          </p:cNvSpPr>
          <p:nvPr/>
        </p:nvSpPr>
        <p:spPr bwMode="auto">
          <a:xfrm>
            <a:off x="8995327" y="7390609"/>
            <a:ext cx="1132133" cy="30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Сузунский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9" name="Sous-titre 2"/>
          <p:cNvSpPr txBox="1">
            <a:spLocks/>
          </p:cNvSpPr>
          <p:nvPr/>
        </p:nvSpPr>
        <p:spPr bwMode="auto">
          <a:xfrm>
            <a:off x="9735903" y="6941590"/>
            <a:ext cx="1613536" cy="32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Черепановский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0" name="Sous-titre 2"/>
          <p:cNvSpPr txBox="1">
            <a:spLocks/>
          </p:cNvSpPr>
          <p:nvPr/>
        </p:nvSpPr>
        <p:spPr bwMode="auto">
          <a:xfrm>
            <a:off x="10964314" y="6455145"/>
            <a:ext cx="1384614" cy="25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Маслянинский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1" name="Sous-titre 2"/>
          <p:cNvSpPr txBox="1">
            <a:spLocks/>
          </p:cNvSpPr>
          <p:nvPr/>
        </p:nvSpPr>
        <p:spPr bwMode="auto">
          <a:xfrm>
            <a:off x="10632843" y="4520416"/>
            <a:ext cx="1471715" cy="29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Болотнинский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3" name="Sous-titre 2"/>
          <p:cNvSpPr txBox="1">
            <a:spLocks/>
          </p:cNvSpPr>
          <p:nvPr/>
        </p:nvSpPr>
        <p:spPr bwMode="auto">
          <a:xfrm>
            <a:off x="9875855" y="6264691"/>
            <a:ext cx="1298691" cy="32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Искитимский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8" name="Sous-titre 2"/>
          <p:cNvSpPr txBox="1">
            <a:spLocks/>
          </p:cNvSpPr>
          <p:nvPr/>
        </p:nvSpPr>
        <p:spPr bwMode="auto">
          <a:xfrm>
            <a:off x="8640936" y="5820936"/>
            <a:ext cx="1295495" cy="35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Коченевский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9" name="Sous-titre 2"/>
          <p:cNvSpPr txBox="1">
            <a:spLocks/>
          </p:cNvSpPr>
          <p:nvPr/>
        </p:nvSpPr>
        <p:spPr bwMode="auto">
          <a:xfrm>
            <a:off x="3966950" y="6769645"/>
            <a:ext cx="1113005" cy="31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Купинский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0" name="Sous-titre 2"/>
          <p:cNvSpPr txBox="1">
            <a:spLocks/>
          </p:cNvSpPr>
          <p:nvPr/>
        </p:nvSpPr>
        <p:spPr bwMode="auto">
          <a:xfrm>
            <a:off x="10575172" y="5725011"/>
            <a:ext cx="1473009" cy="30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>
                <a:latin typeface="Calibri" pitchFamily="34" charset="0"/>
              </a:rPr>
              <a:t>р</a:t>
            </a:r>
            <a:r>
              <a:rPr lang="ru-RU" sz="1400" b="1" dirty="0" smtClean="0">
                <a:latin typeface="Calibri" pitchFamily="34" charset="0"/>
              </a:rPr>
              <a:t>.п. Кольцово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1" name="Sous-titre 2"/>
          <p:cNvSpPr txBox="1">
            <a:spLocks/>
          </p:cNvSpPr>
          <p:nvPr/>
        </p:nvSpPr>
        <p:spPr bwMode="auto">
          <a:xfrm>
            <a:off x="8192872" y="6728623"/>
            <a:ext cx="1480185" cy="42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Ордынский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2" name="Sous-titre 2"/>
          <p:cNvSpPr txBox="1">
            <a:spLocks/>
          </p:cNvSpPr>
          <p:nvPr/>
        </p:nvSpPr>
        <p:spPr bwMode="auto">
          <a:xfrm>
            <a:off x="5677838" y="6968822"/>
            <a:ext cx="1548796" cy="29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Краснозерский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3" name="Sous-titre 2"/>
          <p:cNvSpPr txBox="1">
            <a:spLocks/>
          </p:cNvSpPr>
          <p:nvPr/>
        </p:nvSpPr>
        <p:spPr bwMode="auto">
          <a:xfrm>
            <a:off x="7624690" y="5710641"/>
            <a:ext cx="1108469" cy="243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Чулымский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4" name="Sous-titre 2"/>
          <p:cNvSpPr txBox="1">
            <a:spLocks/>
          </p:cNvSpPr>
          <p:nvPr/>
        </p:nvSpPr>
        <p:spPr bwMode="auto">
          <a:xfrm>
            <a:off x="6919951" y="6863872"/>
            <a:ext cx="1209041" cy="42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Кочковский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5" name="Sous-titre 2"/>
          <p:cNvSpPr txBox="1">
            <a:spLocks/>
          </p:cNvSpPr>
          <p:nvPr/>
        </p:nvSpPr>
        <p:spPr bwMode="auto">
          <a:xfrm>
            <a:off x="6935282" y="5341545"/>
            <a:ext cx="1089915" cy="28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Каргатский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36" name="Sous-titre 2"/>
          <p:cNvSpPr txBox="1">
            <a:spLocks/>
          </p:cNvSpPr>
          <p:nvPr/>
        </p:nvSpPr>
        <p:spPr bwMode="auto">
          <a:xfrm>
            <a:off x="6229147" y="4911665"/>
            <a:ext cx="1041896" cy="258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Убинский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65" name="Sous-titre 2"/>
          <p:cNvSpPr txBox="1">
            <a:spLocks/>
          </p:cNvSpPr>
          <p:nvPr/>
        </p:nvSpPr>
        <p:spPr bwMode="auto">
          <a:xfrm>
            <a:off x="10950085" y="5545165"/>
            <a:ext cx="1278208" cy="25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Тогучинский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66" name="Sous-titre 2"/>
          <p:cNvSpPr txBox="1">
            <a:spLocks/>
          </p:cNvSpPr>
          <p:nvPr/>
        </p:nvSpPr>
        <p:spPr bwMode="auto">
          <a:xfrm>
            <a:off x="9247561" y="4637675"/>
            <a:ext cx="1415619" cy="324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Колыванский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" name="Sous-titre 2"/>
          <p:cNvSpPr txBox="1">
            <a:spLocks/>
          </p:cNvSpPr>
          <p:nvPr/>
        </p:nvSpPr>
        <p:spPr bwMode="auto">
          <a:xfrm>
            <a:off x="2827381" y="6346480"/>
            <a:ext cx="1352173" cy="22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Чистоозерный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 bwMode="auto">
          <a:xfrm>
            <a:off x="2485927" y="5426798"/>
            <a:ext cx="964924" cy="302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b="1" dirty="0" smtClean="0">
                <a:latin typeface="Calibri" pitchFamily="34" charset="0"/>
              </a:rPr>
              <a:t>Татарский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96" name="Sous-titre 2"/>
          <p:cNvSpPr txBox="1">
            <a:spLocks/>
          </p:cNvSpPr>
          <p:nvPr/>
        </p:nvSpPr>
        <p:spPr bwMode="auto">
          <a:xfrm>
            <a:off x="4634277" y="7778002"/>
            <a:ext cx="1288343" cy="2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Карасукский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2" name="Sous-titre 2"/>
          <p:cNvSpPr txBox="1">
            <a:spLocks/>
          </p:cNvSpPr>
          <p:nvPr/>
        </p:nvSpPr>
        <p:spPr bwMode="auto">
          <a:xfrm>
            <a:off x="10255208" y="5208150"/>
            <a:ext cx="1346324" cy="19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latin typeface="Calibri" pitchFamily="34" charset="0"/>
              </a:rPr>
              <a:t>Мошковский</a:t>
            </a:r>
            <a:endParaRPr lang="ru-RU" sz="1500" b="1" dirty="0">
              <a:latin typeface="Calibri" pitchFamily="34" charset="0"/>
            </a:endParaRPr>
          </a:p>
        </p:txBody>
      </p:sp>
      <p:sp>
        <p:nvSpPr>
          <p:cNvPr id="104" name="Sous-titre 2"/>
          <p:cNvSpPr txBox="1">
            <a:spLocks/>
          </p:cNvSpPr>
          <p:nvPr/>
        </p:nvSpPr>
        <p:spPr bwMode="auto">
          <a:xfrm>
            <a:off x="9195862" y="5378710"/>
            <a:ext cx="727202" cy="22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г. Обь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5" name="Sous-titre 2"/>
          <p:cNvSpPr txBox="1">
            <a:spLocks/>
          </p:cNvSpPr>
          <p:nvPr/>
        </p:nvSpPr>
        <p:spPr bwMode="auto">
          <a:xfrm>
            <a:off x="10293265" y="5934227"/>
            <a:ext cx="985729" cy="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г. Бердск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06" name="AutoShape 2"/>
          <p:cNvSpPr>
            <a:spLocks noChangeAspect="1" noChangeArrowheads="1"/>
          </p:cNvSpPr>
          <p:nvPr/>
        </p:nvSpPr>
        <p:spPr bwMode="auto">
          <a:xfrm>
            <a:off x="11202370" y="6597208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09" name="AutoShape 2"/>
          <p:cNvSpPr>
            <a:spLocks noChangeAspect="1" noChangeArrowheads="1"/>
          </p:cNvSpPr>
          <p:nvPr/>
        </p:nvSpPr>
        <p:spPr bwMode="auto">
          <a:xfrm>
            <a:off x="9628104" y="5595544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3" name="AutoShape 2"/>
          <p:cNvSpPr>
            <a:spLocks noChangeAspect="1" noChangeArrowheads="1"/>
          </p:cNvSpPr>
          <p:nvPr/>
        </p:nvSpPr>
        <p:spPr bwMode="auto">
          <a:xfrm>
            <a:off x="5362668" y="4711307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4" name="AutoShape 2"/>
          <p:cNvSpPr>
            <a:spLocks noChangeAspect="1" noChangeArrowheads="1"/>
          </p:cNvSpPr>
          <p:nvPr/>
        </p:nvSpPr>
        <p:spPr bwMode="auto">
          <a:xfrm>
            <a:off x="3875072" y="5002753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5" name="AutoShape 2"/>
          <p:cNvSpPr>
            <a:spLocks noChangeAspect="1" noChangeArrowheads="1"/>
          </p:cNvSpPr>
          <p:nvPr/>
        </p:nvSpPr>
        <p:spPr bwMode="auto">
          <a:xfrm>
            <a:off x="3073437" y="5110792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7" name="AutoShape 2"/>
          <p:cNvSpPr>
            <a:spLocks noChangeAspect="1" noChangeArrowheads="1"/>
          </p:cNvSpPr>
          <p:nvPr/>
        </p:nvSpPr>
        <p:spPr bwMode="auto">
          <a:xfrm>
            <a:off x="5109624" y="7533947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05" name="AutoShape 2"/>
          <p:cNvSpPr>
            <a:spLocks noChangeAspect="1" noChangeArrowheads="1"/>
          </p:cNvSpPr>
          <p:nvPr/>
        </p:nvSpPr>
        <p:spPr bwMode="auto">
          <a:xfrm>
            <a:off x="10588448" y="5040735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09" name="AutoShape 2"/>
          <p:cNvSpPr>
            <a:spLocks noChangeAspect="1" noChangeArrowheads="1"/>
          </p:cNvSpPr>
          <p:nvPr/>
        </p:nvSpPr>
        <p:spPr bwMode="auto">
          <a:xfrm rot="21201100">
            <a:off x="5440220" y="5110792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0" name="AutoShape 2"/>
          <p:cNvSpPr>
            <a:spLocks noChangeAspect="1" noChangeArrowheads="1"/>
          </p:cNvSpPr>
          <p:nvPr/>
        </p:nvSpPr>
        <p:spPr bwMode="auto">
          <a:xfrm>
            <a:off x="4288137" y="6487981"/>
            <a:ext cx="250263" cy="252000"/>
          </a:xfrm>
          <a:prstGeom prst="star5">
            <a:avLst/>
          </a:prstGeom>
          <a:solidFill>
            <a:srgbClr val="990033"/>
          </a:soli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2" name="AutoShape 2"/>
          <p:cNvSpPr>
            <a:spLocks noChangeAspect="1" noChangeArrowheads="1"/>
          </p:cNvSpPr>
          <p:nvPr/>
        </p:nvSpPr>
        <p:spPr bwMode="auto">
          <a:xfrm>
            <a:off x="10158271" y="531239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3" name="AutoShape 2"/>
          <p:cNvSpPr>
            <a:spLocks noChangeAspect="1" noChangeArrowheads="1"/>
          </p:cNvSpPr>
          <p:nvPr/>
        </p:nvSpPr>
        <p:spPr bwMode="auto">
          <a:xfrm>
            <a:off x="9905927" y="539881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6" name="AutoShape 2"/>
          <p:cNvSpPr>
            <a:spLocks noChangeAspect="1" noChangeArrowheads="1"/>
          </p:cNvSpPr>
          <p:nvPr/>
        </p:nvSpPr>
        <p:spPr bwMode="auto">
          <a:xfrm>
            <a:off x="10242865" y="542782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7" name="AutoShape 2"/>
          <p:cNvSpPr>
            <a:spLocks noChangeAspect="1" noChangeArrowheads="1"/>
          </p:cNvSpPr>
          <p:nvPr/>
        </p:nvSpPr>
        <p:spPr bwMode="auto">
          <a:xfrm>
            <a:off x="10268172" y="566268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18" name="AutoShape 2"/>
          <p:cNvSpPr>
            <a:spLocks noChangeAspect="1" noChangeArrowheads="1"/>
          </p:cNvSpPr>
          <p:nvPr/>
        </p:nvSpPr>
        <p:spPr bwMode="auto">
          <a:xfrm>
            <a:off x="10310094" y="577542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2" name="AutoShape 2"/>
          <p:cNvSpPr>
            <a:spLocks noChangeAspect="1" noChangeArrowheads="1"/>
          </p:cNvSpPr>
          <p:nvPr/>
        </p:nvSpPr>
        <p:spPr bwMode="auto">
          <a:xfrm>
            <a:off x="10143770" y="573173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3" name="AutoShape 2"/>
          <p:cNvSpPr>
            <a:spLocks noChangeAspect="1" noChangeArrowheads="1"/>
          </p:cNvSpPr>
          <p:nvPr/>
        </p:nvSpPr>
        <p:spPr bwMode="auto">
          <a:xfrm>
            <a:off x="9801935" y="5527869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85" name="AutoShape 2"/>
          <p:cNvSpPr>
            <a:spLocks noChangeAspect="1" noChangeArrowheads="1"/>
          </p:cNvSpPr>
          <p:nvPr/>
        </p:nvSpPr>
        <p:spPr bwMode="auto">
          <a:xfrm>
            <a:off x="10127460" y="537459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386" name="AutoShape 2"/>
          <p:cNvSpPr>
            <a:spLocks noChangeAspect="1" noChangeArrowheads="1"/>
          </p:cNvSpPr>
          <p:nvPr/>
        </p:nvSpPr>
        <p:spPr bwMode="auto">
          <a:xfrm>
            <a:off x="10259071" y="553991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58" name="AutoShape 2"/>
          <p:cNvSpPr>
            <a:spLocks noChangeAspect="1" noChangeArrowheads="1"/>
          </p:cNvSpPr>
          <p:nvPr/>
        </p:nvSpPr>
        <p:spPr bwMode="auto">
          <a:xfrm>
            <a:off x="10612780" y="545540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2" name="AutoShape 2"/>
          <p:cNvSpPr>
            <a:spLocks noChangeAspect="1" noChangeArrowheads="1"/>
          </p:cNvSpPr>
          <p:nvPr/>
        </p:nvSpPr>
        <p:spPr bwMode="auto">
          <a:xfrm>
            <a:off x="10863514" y="488770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3" name="AutoShape 2"/>
          <p:cNvSpPr>
            <a:spLocks noChangeAspect="1" noChangeArrowheads="1"/>
          </p:cNvSpPr>
          <p:nvPr/>
        </p:nvSpPr>
        <p:spPr bwMode="auto">
          <a:xfrm flipV="1">
            <a:off x="11116278" y="5011804"/>
            <a:ext cx="92089" cy="92089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74" name="AutoShape 2"/>
          <p:cNvSpPr>
            <a:spLocks noChangeAspect="1" noChangeArrowheads="1"/>
          </p:cNvSpPr>
          <p:nvPr/>
        </p:nvSpPr>
        <p:spPr bwMode="auto">
          <a:xfrm>
            <a:off x="10865627" y="513595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28" name="AutoShape 2"/>
          <p:cNvSpPr>
            <a:spLocks noChangeAspect="1" noChangeArrowheads="1"/>
          </p:cNvSpPr>
          <p:nvPr/>
        </p:nvSpPr>
        <p:spPr bwMode="auto">
          <a:xfrm>
            <a:off x="4334617" y="583342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29" name="AutoShape 2"/>
          <p:cNvSpPr>
            <a:spLocks noChangeAspect="1" noChangeArrowheads="1"/>
          </p:cNvSpPr>
          <p:nvPr/>
        </p:nvSpPr>
        <p:spPr bwMode="auto">
          <a:xfrm>
            <a:off x="2827381" y="514602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0" name="AutoShape 2"/>
          <p:cNvSpPr>
            <a:spLocks noChangeAspect="1" noChangeArrowheads="1"/>
          </p:cNvSpPr>
          <p:nvPr/>
        </p:nvSpPr>
        <p:spPr bwMode="auto">
          <a:xfrm>
            <a:off x="4233374" y="554514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1" name="AutoShape 2"/>
          <p:cNvSpPr>
            <a:spLocks noChangeAspect="1" noChangeArrowheads="1"/>
          </p:cNvSpPr>
          <p:nvPr/>
        </p:nvSpPr>
        <p:spPr bwMode="auto">
          <a:xfrm>
            <a:off x="3799196" y="554499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4" name="AutoShape 2"/>
          <p:cNvSpPr>
            <a:spLocks noChangeAspect="1" noChangeArrowheads="1"/>
          </p:cNvSpPr>
          <p:nvPr/>
        </p:nvSpPr>
        <p:spPr bwMode="auto">
          <a:xfrm>
            <a:off x="2919201" y="574051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5" name="AutoShape 2"/>
          <p:cNvSpPr>
            <a:spLocks noChangeAspect="1" noChangeArrowheads="1"/>
          </p:cNvSpPr>
          <p:nvPr/>
        </p:nvSpPr>
        <p:spPr bwMode="auto">
          <a:xfrm>
            <a:off x="2707774" y="533118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36" name="AutoShape 2"/>
          <p:cNvSpPr>
            <a:spLocks noChangeAspect="1" noChangeArrowheads="1"/>
          </p:cNvSpPr>
          <p:nvPr/>
        </p:nvSpPr>
        <p:spPr bwMode="auto">
          <a:xfrm>
            <a:off x="3198569" y="567934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4" name="AutoShape 2"/>
          <p:cNvSpPr>
            <a:spLocks noChangeAspect="1" noChangeArrowheads="1"/>
          </p:cNvSpPr>
          <p:nvPr/>
        </p:nvSpPr>
        <p:spPr bwMode="auto">
          <a:xfrm>
            <a:off x="4938090" y="820840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5" name="AutoShape 2"/>
          <p:cNvSpPr>
            <a:spLocks noChangeAspect="1" noChangeArrowheads="1"/>
          </p:cNvSpPr>
          <p:nvPr/>
        </p:nvSpPr>
        <p:spPr bwMode="auto">
          <a:xfrm>
            <a:off x="5588600" y="796063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6" name="AutoShape 2"/>
          <p:cNvSpPr>
            <a:spLocks noChangeAspect="1" noChangeArrowheads="1"/>
          </p:cNvSpPr>
          <p:nvPr/>
        </p:nvSpPr>
        <p:spPr bwMode="auto">
          <a:xfrm>
            <a:off x="5588600" y="7439338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8" name="AutoShape 2"/>
          <p:cNvSpPr>
            <a:spLocks noChangeAspect="1" noChangeArrowheads="1"/>
          </p:cNvSpPr>
          <p:nvPr/>
        </p:nvSpPr>
        <p:spPr bwMode="auto">
          <a:xfrm>
            <a:off x="5353181" y="745638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49" name="AutoShape 2"/>
          <p:cNvSpPr>
            <a:spLocks noChangeAspect="1" noChangeArrowheads="1"/>
          </p:cNvSpPr>
          <p:nvPr/>
        </p:nvSpPr>
        <p:spPr bwMode="auto">
          <a:xfrm>
            <a:off x="5553029" y="7201689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50" name="AutoShape 2"/>
          <p:cNvSpPr>
            <a:spLocks noChangeAspect="1" noChangeArrowheads="1"/>
          </p:cNvSpPr>
          <p:nvPr/>
        </p:nvSpPr>
        <p:spPr bwMode="auto">
          <a:xfrm>
            <a:off x="4884690" y="4515639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1" name="AutoShape 2"/>
          <p:cNvSpPr>
            <a:spLocks noChangeAspect="1" noChangeArrowheads="1"/>
          </p:cNvSpPr>
          <p:nvPr/>
        </p:nvSpPr>
        <p:spPr bwMode="auto">
          <a:xfrm>
            <a:off x="5487800" y="765994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3" name="AutoShape 2"/>
          <p:cNvSpPr>
            <a:spLocks noChangeAspect="1" noChangeArrowheads="1"/>
          </p:cNvSpPr>
          <p:nvPr/>
        </p:nvSpPr>
        <p:spPr bwMode="auto">
          <a:xfrm>
            <a:off x="5603429" y="701627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4" name="AutoShape 2"/>
          <p:cNvSpPr>
            <a:spLocks noChangeAspect="1" noChangeArrowheads="1"/>
          </p:cNvSpPr>
          <p:nvPr/>
        </p:nvSpPr>
        <p:spPr bwMode="auto">
          <a:xfrm>
            <a:off x="4832233" y="805027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5" name="AutoShape 2"/>
          <p:cNvSpPr>
            <a:spLocks noChangeAspect="1" noChangeArrowheads="1"/>
          </p:cNvSpPr>
          <p:nvPr/>
        </p:nvSpPr>
        <p:spPr bwMode="auto">
          <a:xfrm>
            <a:off x="4629809" y="790126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6" name="AutoShape 2"/>
          <p:cNvSpPr>
            <a:spLocks noChangeAspect="1" noChangeArrowheads="1"/>
          </p:cNvSpPr>
          <p:nvPr/>
        </p:nvSpPr>
        <p:spPr bwMode="auto">
          <a:xfrm>
            <a:off x="5102918" y="485471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8" name="AutoShape 2"/>
          <p:cNvSpPr>
            <a:spLocks noChangeAspect="1" noChangeArrowheads="1"/>
          </p:cNvSpPr>
          <p:nvPr/>
        </p:nvSpPr>
        <p:spPr bwMode="auto">
          <a:xfrm>
            <a:off x="10383265" y="499033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69" name="AutoShape 2"/>
          <p:cNvSpPr>
            <a:spLocks noChangeAspect="1" noChangeArrowheads="1"/>
          </p:cNvSpPr>
          <p:nvPr/>
        </p:nvSpPr>
        <p:spPr bwMode="auto">
          <a:xfrm>
            <a:off x="10512451" y="514039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0" name="AutoShape 2"/>
          <p:cNvSpPr>
            <a:spLocks noChangeAspect="1" noChangeArrowheads="1"/>
          </p:cNvSpPr>
          <p:nvPr/>
        </p:nvSpPr>
        <p:spPr bwMode="auto">
          <a:xfrm>
            <a:off x="10542671" y="493698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3" name="AutoShape 2"/>
          <p:cNvSpPr>
            <a:spLocks noChangeAspect="1" noChangeArrowheads="1"/>
          </p:cNvSpPr>
          <p:nvPr/>
        </p:nvSpPr>
        <p:spPr bwMode="auto">
          <a:xfrm>
            <a:off x="4283774" y="495455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4" name="AutoShape 2"/>
          <p:cNvSpPr>
            <a:spLocks noChangeAspect="1" noChangeArrowheads="1"/>
          </p:cNvSpPr>
          <p:nvPr/>
        </p:nvSpPr>
        <p:spPr bwMode="auto">
          <a:xfrm>
            <a:off x="3632657" y="5078353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6" name="AutoShape 2"/>
          <p:cNvSpPr>
            <a:spLocks noChangeAspect="1" noChangeArrowheads="1"/>
          </p:cNvSpPr>
          <p:nvPr/>
        </p:nvSpPr>
        <p:spPr bwMode="auto">
          <a:xfrm>
            <a:off x="9850877" y="562480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7" name="AutoShape 2"/>
          <p:cNvSpPr>
            <a:spLocks noChangeAspect="1" noChangeArrowheads="1"/>
          </p:cNvSpPr>
          <p:nvPr/>
        </p:nvSpPr>
        <p:spPr bwMode="auto">
          <a:xfrm>
            <a:off x="10030503" y="526534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8" name="AutoShape 2"/>
          <p:cNvSpPr>
            <a:spLocks noChangeAspect="1" noChangeArrowheads="1"/>
          </p:cNvSpPr>
          <p:nvPr/>
        </p:nvSpPr>
        <p:spPr bwMode="auto">
          <a:xfrm>
            <a:off x="10030503" y="513164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79" name="AutoShape 2"/>
          <p:cNvSpPr>
            <a:spLocks noChangeAspect="1" noChangeArrowheads="1"/>
          </p:cNvSpPr>
          <p:nvPr/>
        </p:nvSpPr>
        <p:spPr bwMode="auto">
          <a:xfrm>
            <a:off x="10082306" y="501472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81" name="AutoShape 2"/>
          <p:cNvSpPr>
            <a:spLocks noChangeAspect="1" noChangeArrowheads="1"/>
          </p:cNvSpPr>
          <p:nvPr/>
        </p:nvSpPr>
        <p:spPr bwMode="auto">
          <a:xfrm>
            <a:off x="10030503" y="573262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82" name="AutoShape 2"/>
          <p:cNvSpPr>
            <a:spLocks noChangeAspect="1" noChangeArrowheads="1"/>
          </p:cNvSpPr>
          <p:nvPr/>
        </p:nvSpPr>
        <p:spPr bwMode="auto">
          <a:xfrm>
            <a:off x="10192465" y="579714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343434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283" name="AutoShape 2"/>
          <p:cNvSpPr>
            <a:spLocks noChangeAspect="1" noChangeArrowheads="1"/>
          </p:cNvSpPr>
          <p:nvPr/>
        </p:nvSpPr>
        <p:spPr bwMode="auto">
          <a:xfrm>
            <a:off x="10462051" y="5565873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0" name="AutoShape 2"/>
          <p:cNvSpPr>
            <a:spLocks noChangeAspect="1" noChangeArrowheads="1"/>
          </p:cNvSpPr>
          <p:nvPr/>
        </p:nvSpPr>
        <p:spPr bwMode="auto">
          <a:xfrm flipV="1">
            <a:off x="7744156" y="1513560"/>
            <a:ext cx="164309" cy="164309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7952425" y="1392583"/>
            <a:ext cx="2118400" cy="406265"/>
          </a:xfrm>
          <a:prstGeom prst="rect">
            <a:avLst/>
          </a:prstGeom>
        </p:spPr>
        <p:txBody>
          <a:bodyPr wrap="none" lIns="128016" tIns="64008" rIns="128016" bIns="64008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Действующие УРМ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25" name="AutoShape 2"/>
          <p:cNvSpPr>
            <a:spLocks noChangeAspect="1" noChangeArrowheads="1"/>
          </p:cNvSpPr>
          <p:nvPr/>
        </p:nvSpPr>
        <p:spPr bwMode="auto">
          <a:xfrm>
            <a:off x="6398801" y="430183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6" name="AutoShape 2"/>
          <p:cNvSpPr>
            <a:spLocks noChangeAspect="1" noChangeArrowheads="1"/>
          </p:cNvSpPr>
          <p:nvPr/>
        </p:nvSpPr>
        <p:spPr bwMode="auto">
          <a:xfrm>
            <a:off x="11094913" y="674826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7" name="AutoShape 2"/>
          <p:cNvSpPr>
            <a:spLocks noChangeAspect="1" noChangeArrowheads="1"/>
          </p:cNvSpPr>
          <p:nvPr/>
        </p:nvSpPr>
        <p:spPr bwMode="auto">
          <a:xfrm>
            <a:off x="11488389" y="6783288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8" name="AutoShape 2"/>
          <p:cNvSpPr>
            <a:spLocks noChangeAspect="1" noChangeArrowheads="1"/>
          </p:cNvSpPr>
          <p:nvPr/>
        </p:nvSpPr>
        <p:spPr bwMode="auto">
          <a:xfrm>
            <a:off x="11481381" y="631050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9" name="AutoShape 2"/>
          <p:cNvSpPr>
            <a:spLocks noChangeAspect="1" noChangeArrowheads="1"/>
          </p:cNvSpPr>
          <p:nvPr/>
        </p:nvSpPr>
        <p:spPr bwMode="auto">
          <a:xfrm>
            <a:off x="11672385" y="660952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0" name="AutoShape 2"/>
          <p:cNvSpPr>
            <a:spLocks noChangeAspect="1" noChangeArrowheads="1"/>
          </p:cNvSpPr>
          <p:nvPr/>
        </p:nvSpPr>
        <p:spPr bwMode="auto">
          <a:xfrm>
            <a:off x="10721157" y="482230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1" name="AutoShape 2"/>
          <p:cNvSpPr>
            <a:spLocks noChangeAspect="1" noChangeArrowheads="1"/>
          </p:cNvSpPr>
          <p:nvPr/>
        </p:nvSpPr>
        <p:spPr bwMode="auto">
          <a:xfrm>
            <a:off x="10158271" y="516980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DC24CF"/>
          </a:solidFill>
          <a:ln w="12700">
            <a:solidFill>
              <a:srgbClr val="C0000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0" name="AutoShape 2"/>
          <p:cNvSpPr>
            <a:spLocks noChangeAspect="1" noChangeArrowheads="1"/>
          </p:cNvSpPr>
          <p:nvPr/>
        </p:nvSpPr>
        <p:spPr bwMode="auto">
          <a:xfrm>
            <a:off x="9183791" y="5556227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1" name="AutoShape 2"/>
          <p:cNvSpPr>
            <a:spLocks noChangeAspect="1" noChangeArrowheads="1"/>
          </p:cNvSpPr>
          <p:nvPr/>
        </p:nvSpPr>
        <p:spPr bwMode="auto">
          <a:xfrm>
            <a:off x="7515416" y="6689383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2" name="AutoShape 2"/>
          <p:cNvSpPr>
            <a:spLocks noChangeAspect="1" noChangeArrowheads="1"/>
          </p:cNvSpPr>
          <p:nvPr/>
        </p:nvSpPr>
        <p:spPr bwMode="auto">
          <a:xfrm>
            <a:off x="11356249" y="5020025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6" name="AutoShape 2"/>
          <p:cNvSpPr>
            <a:spLocks noChangeAspect="1" noChangeArrowheads="1"/>
          </p:cNvSpPr>
          <p:nvPr/>
        </p:nvSpPr>
        <p:spPr bwMode="auto">
          <a:xfrm>
            <a:off x="10360494" y="6758088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8" name="AutoShape 2"/>
          <p:cNvSpPr>
            <a:spLocks noChangeAspect="1" noChangeArrowheads="1"/>
          </p:cNvSpPr>
          <p:nvPr/>
        </p:nvSpPr>
        <p:spPr bwMode="auto">
          <a:xfrm>
            <a:off x="8064122" y="5278229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19" name="AutoShape 2"/>
          <p:cNvSpPr>
            <a:spLocks noChangeAspect="1" noChangeArrowheads="1"/>
          </p:cNvSpPr>
          <p:nvPr/>
        </p:nvSpPr>
        <p:spPr bwMode="auto">
          <a:xfrm>
            <a:off x="10069038" y="5952585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0" name="AutoShape 2"/>
          <p:cNvSpPr>
            <a:spLocks noChangeAspect="1" noChangeArrowheads="1"/>
          </p:cNvSpPr>
          <p:nvPr/>
        </p:nvSpPr>
        <p:spPr bwMode="auto">
          <a:xfrm>
            <a:off x="10378265" y="6096782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1" name="Sous-titre 2"/>
          <p:cNvSpPr txBox="1">
            <a:spLocks/>
          </p:cNvSpPr>
          <p:nvPr/>
        </p:nvSpPr>
        <p:spPr bwMode="auto">
          <a:xfrm>
            <a:off x="9531667" y="6413426"/>
            <a:ext cx="1473009" cy="30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>
                <a:latin typeface="Calibri" pitchFamily="34" charset="0"/>
              </a:rPr>
              <a:t>р</a:t>
            </a:r>
            <a:r>
              <a:rPr lang="ru-RU" sz="1400" b="1" dirty="0" smtClean="0">
                <a:latin typeface="Calibri" pitchFamily="34" charset="0"/>
              </a:rPr>
              <a:t>.п.  Линево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32" name="AutoShape 2"/>
          <p:cNvSpPr>
            <a:spLocks noChangeAspect="1" noChangeArrowheads="1"/>
          </p:cNvSpPr>
          <p:nvPr/>
        </p:nvSpPr>
        <p:spPr bwMode="auto">
          <a:xfrm>
            <a:off x="10051057" y="6572463"/>
            <a:ext cx="250263" cy="252000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3" name="Sous-titre 2"/>
          <p:cNvSpPr txBox="1">
            <a:spLocks/>
          </p:cNvSpPr>
          <p:nvPr/>
        </p:nvSpPr>
        <p:spPr bwMode="auto">
          <a:xfrm>
            <a:off x="8608124" y="5181232"/>
            <a:ext cx="1566293" cy="35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Новосибирский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35" name="Sous-titre 2"/>
          <p:cNvSpPr txBox="1">
            <a:spLocks/>
          </p:cNvSpPr>
          <p:nvPr/>
        </p:nvSpPr>
        <p:spPr bwMode="auto">
          <a:xfrm>
            <a:off x="10566494" y="6110106"/>
            <a:ext cx="1298691" cy="32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г. Искитим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22" name="AutoShape 2"/>
          <p:cNvSpPr>
            <a:spLocks noChangeAspect="1" noChangeArrowheads="1"/>
          </p:cNvSpPr>
          <p:nvPr/>
        </p:nvSpPr>
        <p:spPr bwMode="auto">
          <a:xfrm>
            <a:off x="4688504" y="7080130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3" name="AutoShape 2"/>
          <p:cNvSpPr>
            <a:spLocks noChangeAspect="1" noChangeArrowheads="1"/>
          </p:cNvSpPr>
          <p:nvPr/>
        </p:nvSpPr>
        <p:spPr bwMode="auto">
          <a:xfrm>
            <a:off x="11368759" y="4314039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24" name="AutoShape 2"/>
          <p:cNvSpPr>
            <a:spLocks noChangeAspect="1" noChangeArrowheads="1"/>
          </p:cNvSpPr>
          <p:nvPr/>
        </p:nvSpPr>
        <p:spPr bwMode="auto">
          <a:xfrm>
            <a:off x="3902017" y="4347599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6" name="AutoShape 2"/>
          <p:cNvSpPr>
            <a:spLocks noChangeAspect="1" noChangeArrowheads="1"/>
          </p:cNvSpPr>
          <p:nvPr/>
        </p:nvSpPr>
        <p:spPr bwMode="auto">
          <a:xfrm>
            <a:off x="6712453" y="6308937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7" name="AutoShape 2"/>
          <p:cNvSpPr>
            <a:spLocks noChangeAspect="1" noChangeArrowheads="1"/>
          </p:cNvSpPr>
          <p:nvPr/>
        </p:nvSpPr>
        <p:spPr bwMode="auto">
          <a:xfrm>
            <a:off x="5548790" y="6094480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8" name="AutoShape 2"/>
          <p:cNvSpPr>
            <a:spLocks noChangeAspect="1" noChangeArrowheads="1"/>
          </p:cNvSpPr>
          <p:nvPr/>
        </p:nvSpPr>
        <p:spPr bwMode="auto">
          <a:xfrm>
            <a:off x="7399339" y="5103893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39" name="AutoShape 2"/>
          <p:cNvSpPr>
            <a:spLocks noChangeAspect="1" noChangeArrowheads="1"/>
          </p:cNvSpPr>
          <p:nvPr/>
        </p:nvSpPr>
        <p:spPr bwMode="auto">
          <a:xfrm>
            <a:off x="9690960" y="4892497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40" name="AutoShape 2"/>
          <p:cNvSpPr>
            <a:spLocks noChangeAspect="1" noChangeArrowheads="1"/>
          </p:cNvSpPr>
          <p:nvPr/>
        </p:nvSpPr>
        <p:spPr bwMode="auto">
          <a:xfrm>
            <a:off x="6499832" y="7129413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41" name="AutoShape 2"/>
          <p:cNvSpPr>
            <a:spLocks noChangeAspect="1" noChangeArrowheads="1"/>
          </p:cNvSpPr>
          <p:nvPr/>
        </p:nvSpPr>
        <p:spPr bwMode="auto">
          <a:xfrm>
            <a:off x="3767945" y="2814534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42" name="AutoShape 2"/>
          <p:cNvSpPr>
            <a:spLocks noChangeAspect="1" noChangeArrowheads="1"/>
          </p:cNvSpPr>
          <p:nvPr/>
        </p:nvSpPr>
        <p:spPr bwMode="auto">
          <a:xfrm>
            <a:off x="9923064" y="5808227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43" name="Sous-titre 2"/>
          <p:cNvSpPr txBox="1">
            <a:spLocks/>
          </p:cNvSpPr>
          <p:nvPr/>
        </p:nvSpPr>
        <p:spPr bwMode="auto">
          <a:xfrm>
            <a:off x="8781355" y="5995950"/>
            <a:ext cx="1473009" cy="30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>
                <a:latin typeface="Calibri" pitchFamily="34" charset="0"/>
              </a:rPr>
              <a:t>р</a:t>
            </a:r>
            <a:r>
              <a:rPr lang="ru-RU" sz="1400" b="1" dirty="0" smtClean="0">
                <a:latin typeface="Calibri" pitchFamily="34" charset="0"/>
              </a:rPr>
              <a:t>.п. Краснообск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145" name="AutoShape 2"/>
          <p:cNvSpPr>
            <a:spLocks noChangeAspect="1" noChangeArrowheads="1"/>
          </p:cNvSpPr>
          <p:nvPr/>
        </p:nvSpPr>
        <p:spPr bwMode="auto">
          <a:xfrm>
            <a:off x="8944927" y="6530855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46" name="AutoShape 2"/>
          <p:cNvSpPr>
            <a:spLocks noChangeAspect="1" noChangeArrowheads="1"/>
          </p:cNvSpPr>
          <p:nvPr/>
        </p:nvSpPr>
        <p:spPr bwMode="auto">
          <a:xfrm>
            <a:off x="5338337" y="3283824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47" name="AutoShape 2"/>
          <p:cNvSpPr>
            <a:spLocks noChangeAspect="1" noChangeArrowheads="1"/>
          </p:cNvSpPr>
          <p:nvPr/>
        </p:nvSpPr>
        <p:spPr bwMode="auto">
          <a:xfrm>
            <a:off x="9288683" y="7517274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48" name="AutoShape 2"/>
          <p:cNvSpPr>
            <a:spLocks noChangeAspect="1" noChangeArrowheads="1"/>
          </p:cNvSpPr>
          <p:nvPr/>
        </p:nvSpPr>
        <p:spPr bwMode="auto">
          <a:xfrm>
            <a:off x="6587321" y="5103893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49" name="AutoShape 2"/>
          <p:cNvSpPr>
            <a:spLocks noChangeAspect="1" noChangeArrowheads="1"/>
          </p:cNvSpPr>
          <p:nvPr/>
        </p:nvSpPr>
        <p:spPr bwMode="auto">
          <a:xfrm>
            <a:off x="2794069" y="4559810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50" name="AutoShape 2"/>
          <p:cNvSpPr>
            <a:spLocks noChangeAspect="1" noChangeArrowheads="1"/>
          </p:cNvSpPr>
          <p:nvPr/>
        </p:nvSpPr>
        <p:spPr bwMode="auto">
          <a:xfrm>
            <a:off x="3632656" y="5952205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51" name="AutoShape 2"/>
          <p:cNvSpPr>
            <a:spLocks noChangeAspect="1" noChangeArrowheads="1"/>
          </p:cNvSpPr>
          <p:nvPr/>
        </p:nvSpPr>
        <p:spPr bwMode="auto">
          <a:xfrm>
            <a:off x="10420979" y="5721544"/>
            <a:ext cx="250263" cy="25200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52" name="AutoShape 2"/>
          <p:cNvSpPr>
            <a:spLocks noChangeAspect="1" noChangeArrowheads="1"/>
          </p:cNvSpPr>
          <p:nvPr/>
        </p:nvSpPr>
        <p:spPr bwMode="auto">
          <a:xfrm>
            <a:off x="9902735" y="5398815"/>
            <a:ext cx="356336" cy="358798"/>
          </a:xfrm>
          <a:prstGeom prst="star5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3000">
                <a:srgbClr val="FFFF00"/>
              </a:gs>
              <a:gs pos="66000">
                <a:srgbClr val="FF0000"/>
              </a:gs>
              <a:gs pos="51000">
                <a:srgbClr val="FFFF00"/>
              </a:gs>
              <a:gs pos="35000">
                <a:schemeClr val="accent5">
                  <a:lumMod val="75000"/>
                </a:schemeClr>
              </a:gs>
              <a:gs pos="100000">
                <a:srgbClr val="FF0000"/>
              </a:gs>
              <a:gs pos="100000">
                <a:srgbClr val="FF0000"/>
              </a:gs>
              <a:gs pos="100000">
                <a:srgbClr val="1F1F1F"/>
              </a:gs>
              <a:gs pos="100000">
                <a:srgbClr val="FFFFFF"/>
              </a:gs>
              <a:gs pos="100000">
                <a:srgbClr val="7F7F7F"/>
              </a:gs>
            </a:gsLst>
            <a:lin ang="2700000" scaled="1"/>
          </a:gradFill>
          <a:ln w="12700">
            <a:solidFill>
              <a:srgbClr val="430A1F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53" name="Sous-titre 2"/>
          <p:cNvSpPr txBox="1">
            <a:spLocks/>
          </p:cNvSpPr>
          <p:nvPr/>
        </p:nvSpPr>
        <p:spPr bwMode="auto">
          <a:xfrm>
            <a:off x="7952425" y="1798848"/>
            <a:ext cx="4810782" cy="503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Calibri" pitchFamily="34" charset="0"/>
              </a:rPr>
              <a:t>Планируемые в 2014 году стационарные МФЦ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55" name="AutoShape 2"/>
          <p:cNvSpPr>
            <a:spLocks noChangeAspect="1" noChangeArrowheads="1"/>
          </p:cNvSpPr>
          <p:nvPr/>
        </p:nvSpPr>
        <p:spPr bwMode="auto">
          <a:xfrm rot="19402032" flipV="1">
            <a:off x="7710507" y="1858555"/>
            <a:ext cx="302543" cy="304644"/>
          </a:xfrm>
          <a:prstGeom prst="star5">
            <a:avLst/>
          </a:prstGeom>
          <a:solidFill>
            <a:srgbClr val="FFFF00"/>
          </a:solidFill>
          <a:ln w="12700">
            <a:solidFill>
              <a:srgbClr val="FF660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56" name="Sous-titre 2"/>
          <p:cNvSpPr txBox="1">
            <a:spLocks/>
          </p:cNvSpPr>
          <p:nvPr/>
        </p:nvSpPr>
        <p:spPr bwMode="auto">
          <a:xfrm>
            <a:off x="7986111" y="2175414"/>
            <a:ext cx="4815489" cy="42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Calibri" pitchFamily="34" charset="0"/>
              </a:rPr>
              <a:t>Планируемые в 2015 году стационарные МФЦ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57" name="AutoShape 2"/>
          <p:cNvSpPr>
            <a:spLocks noChangeAspect="1" noChangeArrowheads="1"/>
          </p:cNvSpPr>
          <p:nvPr/>
        </p:nvSpPr>
        <p:spPr bwMode="auto">
          <a:xfrm>
            <a:off x="7704409" y="2175414"/>
            <a:ext cx="302823" cy="304920"/>
          </a:xfrm>
          <a:prstGeom prst="star5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59" name="AutoShape 2"/>
          <p:cNvSpPr>
            <a:spLocks noChangeAspect="1" noChangeArrowheads="1"/>
          </p:cNvSpPr>
          <p:nvPr/>
        </p:nvSpPr>
        <p:spPr bwMode="auto">
          <a:xfrm flipV="1">
            <a:off x="7779623" y="2611935"/>
            <a:ext cx="164309" cy="164309"/>
          </a:xfrm>
          <a:prstGeom prst="roundRect">
            <a:avLst>
              <a:gd name="adj" fmla="val 17023"/>
            </a:avLst>
          </a:prstGeom>
          <a:solidFill>
            <a:srgbClr val="00B0F0"/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4" name="Sous-titre 2"/>
          <p:cNvSpPr txBox="1">
            <a:spLocks/>
          </p:cNvSpPr>
          <p:nvPr/>
        </p:nvSpPr>
        <p:spPr bwMode="auto">
          <a:xfrm>
            <a:off x="8003149" y="2511592"/>
            <a:ext cx="4815489" cy="42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Calibri" pitchFamily="34" charset="0"/>
              </a:rPr>
              <a:t>Планируемые в 2015 году  УРМ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66" name="AutoShape 2"/>
          <p:cNvSpPr>
            <a:spLocks noChangeAspect="1" noChangeArrowheads="1"/>
          </p:cNvSpPr>
          <p:nvPr/>
        </p:nvSpPr>
        <p:spPr bwMode="auto">
          <a:xfrm>
            <a:off x="9872664" y="6675527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00B0F0"/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7" name="AutoShape 2"/>
          <p:cNvSpPr>
            <a:spLocks noChangeAspect="1" noChangeArrowheads="1"/>
          </p:cNvSpPr>
          <p:nvPr/>
        </p:nvSpPr>
        <p:spPr bwMode="auto">
          <a:xfrm>
            <a:off x="10711154" y="6411304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00B0F0"/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8" name="AutoShape 2"/>
          <p:cNvSpPr>
            <a:spLocks noChangeAspect="1" noChangeArrowheads="1"/>
          </p:cNvSpPr>
          <p:nvPr/>
        </p:nvSpPr>
        <p:spPr bwMode="auto">
          <a:xfrm>
            <a:off x="10194170" y="6203242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00B0F0"/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69" name="AutoShape 2"/>
          <p:cNvSpPr>
            <a:spLocks noChangeAspect="1" noChangeArrowheads="1"/>
          </p:cNvSpPr>
          <p:nvPr/>
        </p:nvSpPr>
        <p:spPr bwMode="auto">
          <a:xfrm>
            <a:off x="8882564" y="5482475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00B0F0"/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70" name="AutoShape 2"/>
          <p:cNvSpPr>
            <a:spLocks noChangeAspect="1" noChangeArrowheads="1"/>
          </p:cNvSpPr>
          <p:nvPr/>
        </p:nvSpPr>
        <p:spPr bwMode="auto">
          <a:xfrm>
            <a:off x="8944927" y="5746706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00B0F0"/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71" name="AutoShape 2"/>
          <p:cNvSpPr>
            <a:spLocks noChangeAspect="1" noChangeArrowheads="1"/>
          </p:cNvSpPr>
          <p:nvPr/>
        </p:nvSpPr>
        <p:spPr bwMode="auto">
          <a:xfrm>
            <a:off x="11947381" y="5835261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00B0F0"/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sp>
        <p:nvSpPr>
          <p:cNvPr id="172" name="AutoShape 2"/>
          <p:cNvSpPr>
            <a:spLocks noChangeAspect="1" noChangeArrowheads="1"/>
          </p:cNvSpPr>
          <p:nvPr/>
        </p:nvSpPr>
        <p:spPr bwMode="auto">
          <a:xfrm>
            <a:off x="10732102" y="6697860"/>
            <a:ext cx="100800" cy="100800"/>
          </a:xfrm>
          <a:prstGeom prst="roundRect">
            <a:avLst>
              <a:gd name="adj" fmla="val 17023"/>
            </a:avLst>
          </a:prstGeom>
          <a:solidFill>
            <a:srgbClr val="00B0F0"/>
          </a:solidFill>
          <a:ln w="12700">
            <a:solidFill>
              <a:srgbClr val="002060"/>
            </a:solidFill>
            <a:round/>
            <a:headEnd/>
            <a:tailEnd/>
          </a:ln>
          <a:effectLst>
            <a:outerShdw blurRad="12700" dist="25399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280160"/>
            <a:endParaRPr lang="ru-RU" sz="2500">
              <a:latin typeface="Arial" pitchFamily="34" charset="0"/>
            </a:endParaRPr>
          </a:p>
        </p:txBody>
      </p:sp>
      <p:cxnSp>
        <p:nvCxnSpPr>
          <p:cNvPr id="154" name="Прямая со стрелкой 153"/>
          <p:cNvCxnSpPr>
            <a:endCxn id="111" idx="1"/>
          </p:cNvCxnSpPr>
          <p:nvPr/>
        </p:nvCxnSpPr>
        <p:spPr>
          <a:xfrm>
            <a:off x="6962716" y="6442325"/>
            <a:ext cx="552700" cy="343313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Прямая со стрелкой 164"/>
          <p:cNvCxnSpPr/>
          <p:nvPr/>
        </p:nvCxnSpPr>
        <p:spPr>
          <a:xfrm>
            <a:off x="5677838" y="5224169"/>
            <a:ext cx="985963" cy="9287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 стрелкой 172"/>
          <p:cNvCxnSpPr/>
          <p:nvPr/>
        </p:nvCxnSpPr>
        <p:spPr>
          <a:xfrm flipH="1">
            <a:off x="4080461" y="4598150"/>
            <a:ext cx="13617" cy="45611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 стрелкой 174"/>
          <p:cNvCxnSpPr/>
          <p:nvPr/>
        </p:nvCxnSpPr>
        <p:spPr>
          <a:xfrm>
            <a:off x="5508144" y="3581335"/>
            <a:ext cx="0" cy="939081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Прямая со стрелкой 175"/>
          <p:cNvCxnSpPr/>
          <p:nvPr/>
        </p:nvCxnSpPr>
        <p:spPr>
          <a:xfrm flipV="1">
            <a:off x="9452199" y="7157567"/>
            <a:ext cx="1009852" cy="281771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 стрелкой 176"/>
          <p:cNvCxnSpPr/>
          <p:nvPr/>
        </p:nvCxnSpPr>
        <p:spPr>
          <a:xfrm flipV="1">
            <a:off x="5358079" y="7302489"/>
            <a:ext cx="1209291" cy="325037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 стрелкой 177"/>
          <p:cNvCxnSpPr/>
          <p:nvPr/>
        </p:nvCxnSpPr>
        <p:spPr>
          <a:xfrm>
            <a:off x="4884972" y="7278404"/>
            <a:ext cx="330312" cy="355963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Прямая со стрелкой 178"/>
          <p:cNvCxnSpPr/>
          <p:nvPr/>
        </p:nvCxnSpPr>
        <p:spPr>
          <a:xfrm>
            <a:off x="3893077" y="6128845"/>
            <a:ext cx="491940" cy="45598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 стрелкой 180"/>
          <p:cNvCxnSpPr>
            <a:endCxn id="118" idx="1"/>
          </p:cNvCxnSpPr>
          <p:nvPr/>
        </p:nvCxnSpPr>
        <p:spPr>
          <a:xfrm>
            <a:off x="7583258" y="5292735"/>
            <a:ext cx="480864" cy="8174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Прямая со стрелкой 183"/>
          <p:cNvCxnSpPr>
            <a:endCxn id="137" idx="0"/>
          </p:cNvCxnSpPr>
          <p:nvPr/>
        </p:nvCxnSpPr>
        <p:spPr>
          <a:xfrm>
            <a:off x="5588600" y="5366145"/>
            <a:ext cx="85322" cy="728335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Прямая со стрелкой 193"/>
          <p:cNvCxnSpPr>
            <a:stCxn id="149" idx="3"/>
          </p:cNvCxnSpPr>
          <p:nvPr/>
        </p:nvCxnSpPr>
        <p:spPr>
          <a:xfrm>
            <a:off x="2996536" y="4811809"/>
            <a:ext cx="149802" cy="388837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Прямая со стрелкой 199"/>
          <p:cNvCxnSpPr>
            <a:endCxn id="113" idx="1"/>
          </p:cNvCxnSpPr>
          <p:nvPr/>
        </p:nvCxnSpPr>
        <p:spPr>
          <a:xfrm>
            <a:off x="4000203" y="3052952"/>
            <a:ext cx="1362465" cy="175461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Прямая со стрелкой 206"/>
          <p:cNvCxnSpPr/>
          <p:nvPr/>
        </p:nvCxnSpPr>
        <p:spPr>
          <a:xfrm flipH="1">
            <a:off x="9089740" y="5795003"/>
            <a:ext cx="225412" cy="704325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Sous-titre 2"/>
          <p:cNvSpPr txBox="1">
            <a:spLocks/>
          </p:cNvSpPr>
          <p:nvPr/>
        </p:nvSpPr>
        <p:spPr bwMode="auto">
          <a:xfrm>
            <a:off x="10052729" y="5375067"/>
            <a:ext cx="1566293" cy="35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Calibri" pitchFamily="34" charset="0"/>
              </a:rPr>
              <a:t>г. Новосибирск</a:t>
            </a:r>
            <a:endParaRPr lang="ru-RU" sz="1400" b="1" dirty="0">
              <a:latin typeface="Calibri" pitchFamily="34" charset="0"/>
            </a:endParaRPr>
          </a:p>
        </p:txBody>
      </p:sp>
      <p:cxnSp>
        <p:nvCxnSpPr>
          <p:cNvPr id="182" name="Прямая со стрелкой 181"/>
          <p:cNvCxnSpPr>
            <a:stCxn id="205" idx="1"/>
          </p:cNvCxnSpPr>
          <p:nvPr/>
        </p:nvCxnSpPr>
        <p:spPr>
          <a:xfrm flipH="1" flipV="1">
            <a:off x="9815473" y="5065120"/>
            <a:ext cx="772975" cy="7187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Прямая со стрелкой 182"/>
          <p:cNvCxnSpPr/>
          <p:nvPr/>
        </p:nvCxnSpPr>
        <p:spPr>
          <a:xfrm flipV="1">
            <a:off x="10800022" y="4566038"/>
            <a:ext cx="681359" cy="562716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50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2009140" y="384493"/>
            <a:ext cx="10499090" cy="13197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Информация о размещении в муниципальных районах (городских округах) Новосибирской области филиалов МФЦ и затратах на их создание 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в 2015 году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8859838" y="3575050"/>
            <a:ext cx="184150" cy="26511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187199"/>
              </p:ext>
            </p:extLst>
          </p:nvPr>
        </p:nvGraphicFramePr>
        <p:xfrm>
          <a:off x="2044316" y="1740264"/>
          <a:ext cx="10189131" cy="7236809"/>
        </p:xfrm>
        <a:graphic>
          <a:graphicData uri="http://schemas.openxmlformats.org/drawingml/2006/table">
            <a:tbl>
              <a:tblPr/>
              <a:tblGrid>
                <a:gridCol w="480582"/>
                <a:gridCol w="2294397"/>
                <a:gridCol w="2930005"/>
                <a:gridCol w="1550267"/>
                <a:gridCol w="1430121"/>
                <a:gridCol w="1503759"/>
              </a:tblGrid>
              <a:tr h="562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муниципального района (городского округа)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объекта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объектов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Затраты, </a:t>
                      </a:r>
                      <a:b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рублей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окон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Баганский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Болотнинский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Венгеровский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Доволенский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Здвинский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Искитимский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Каргатский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Колыванский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Коченевский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Краснозерский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Кыштовский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4397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Новосибирский</a:t>
                      </a:r>
                      <a:b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(р.п. Краснообск)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Ордынский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Северный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Сузунский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Тогучинский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Убинский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Усть-Таркский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Черепановский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Чистоозерный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р.п. Кольцово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Стационарный филиал МФЦ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 Новосибирск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УРМ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38299,0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833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80000,0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sp>
        <p:nvSpPr>
          <p:cNvPr id="6" name="TextBox 1"/>
          <p:cNvSpPr txBox="1"/>
          <p:nvPr/>
        </p:nvSpPr>
        <p:spPr>
          <a:xfrm>
            <a:off x="9056688" y="3189288"/>
            <a:ext cx="184150" cy="26511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81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Министерство экономического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развития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Новосибирской </a:t>
            </a:r>
            <a:r>
              <a:rPr lang="ru-RU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области</a:t>
            </a:r>
            <a:br>
              <a:rPr lang="ru-RU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</a:b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8859838" y="4346575"/>
            <a:ext cx="184150" cy="26511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TextBox 1"/>
          <p:cNvSpPr txBox="1"/>
          <p:nvPr/>
        </p:nvSpPr>
        <p:spPr>
          <a:xfrm>
            <a:off x="8859838" y="4346575"/>
            <a:ext cx="184150" cy="26511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27589" y="3007747"/>
            <a:ext cx="11170238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2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Комиссия по повышению </a:t>
            </a: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/>
            </a:r>
            <a:b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качества </a:t>
            </a:r>
            <a:r>
              <a:rPr lang="ru-RU" sz="42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и доступности предоставления </a:t>
            </a: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/>
            </a:r>
            <a:b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государственных </a:t>
            </a:r>
            <a:r>
              <a:rPr lang="ru-RU" sz="42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и муниципальных услуг </a:t>
            </a: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/>
            </a:r>
            <a:b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ru-RU" sz="4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в </a:t>
            </a:r>
            <a:r>
              <a:rPr lang="ru-RU" sz="42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anose="02040503050406030204" pitchFamily="18" charset="0"/>
              </a:rPr>
              <a:t>Новосибирской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29179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ecommStrat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 bwMode="auto">
        <a:solidFill>
          <a:srgbClr val="66B132"/>
        </a:solidFill>
        <a:ln w="12700">
          <a:solidFill>
            <a:srgbClr val="343434"/>
          </a:solidFill>
          <a:round/>
          <a:headEnd/>
          <a:tailEnd/>
        </a:ln>
        <a:effectLst>
          <a:outerShdw blurRad="12700" dist="25399" dir="3806097" algn="ctr" rotWithShape="0">
            <a:srgbClr val="622423">
              <a:alpha val="50000"/>
            </a:srgbClr>
          </a:outerShdw>
        </a:effec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defTabSz="1280160">
          <a:defRPr sz="2500">
            <a:latin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EE82897-DF76-4FAF-8E1C-FF87100549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RecommStrat</Template>
  <TotalTime>0</TotalTime>
  <Words>567</Words>
  <Application>Microsoft Office PowerPoint</Application>
  <PresentationFormat>A3 (297x420 мм)</PresentationFormat>
  <Paragraphs>344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RecommStrat</vt:lpstr>
      <vt:lpstr>Министерство экономического развития Новосибирской области </vt:lpstr>
      <vt:lpstr>Презентация PowerPoint</vt:lpstr>
      <vt:lpstr>Презентация PowerPoint</vt:lpstr>
      <vt:lpstr>Информация о размещении в муниципальных районах (городских округах) Новосибирской области филиалов МФЦ и затратах на их создание  в 2014 году</vt:lpstr>
      <vt:lpstr>Презентация PowerPoint</vt:lpstr>
      <vt:lpstr>Информация о размещении в муниципальных районах (городских округах) Новосибирской области филиалов МФЦ и затратах на их создание  в 2015 году</vt:lpstr>
      <vt:lpstr>Министерство экономического развития Новосибирской области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2013-01-04T17:59:08Z</dcterms:created>
  <dcterms:modified xsi:type="dcterms:W3CDTF">2014-07-23T05:55:08Z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