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3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4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5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6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6" r:id="rId2"/>
    <p:sldMasterId id="2147483727" r:id="rId3"/>
    <p:sldMasterId id="2147483758" r:id="rId4"/>
    <p:sldMasterId id="2147483789" r:id="rId5"/>
    <p:sldMasterId id="2147483820" r:id="rId6"/>
    <p:sldMasterId id="2147483832" r:id="rId7"/>
  </p:sldMasterIdLst>
  <p:notesMasterIdLst>
    <p:notesMasterId r:id="rId24"/>
  </p:notesMasterIdLst>
  <p:handoutMasterIdLst>
    <p:handoutMasterId r:id="rId25"/>
  </p:handoutMasterIdLst>
  <p:sldIdLst>
    <p:sldId id="387" r:id="rId8"/>
    <p:sldId id="365" r:id="rId9"/>
    <p:sldId id="372" r:id="rId10"/>
    <p:sldId id="394" r:id="rId11"/>
    <p:sldId id="388" r:id="rId12"/>
    <p:sldId id="393" r:id="rId13"/>
    <p:sldId id="395" r:id="rId14"/>
    <p:sldId id="392" r:id="rId15"/>
    <p:sldId id="396" r:id="rId16"/>
    <p:sldId id="397" r:id="rId17"/>
    <p:sldId id="398" r:id="rId18"/>
    <p:sldId id="381" r:id="rId19"/>
    <p:sldId id="400" r:id="rId20"/>
    <p:sldId id="399" r:id="rId21"/>
    <p:sldId id="401" r:id="rId22"/>
    <p:sldId id="391" r:id="rId23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7CBC48B-5175-49D9-9F9C-A57DEA9F3D68}">
          <p14:sldIdLst>
            <p14:sldId id="387"/>
            <p14:sldId id="365"/>
            <p14:sldId id="372"/>
            <p14:sldId id="394"/>
            <p14:sldId id="388"/>
            <p14:sldId id="393"/>
            <p14:sldId id="395"/>
            <p14:sldId id="392"/>
            <p14:sldId id="396"/>
            <p14:sldId id="397"/>
            <p14:sldId id="398"/>
            <p14:sldId id="381"/>
            <p14:sldId id="400"/>
            <p14:sldId id="399"/>
            <p14:sldId id="401"/>
            <p14:sldId id="3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FBC"/>
    <a:srgbClr val="37839B"/>
    <a:srgbClr val="000707"/>
    <a:srgbClr val="585858"/>
    <a:srgbClr val="30312F"/>
    <a:srgbClr val="000000"/>
    <a:srgbClr val="E2B5E3"/>
    <a:srgbClr val="1DAEBD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660B408-B3CF-4A94-85FC-2B1E0A45F4A2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9086" autoAdjust="0"/>
  </p:normalViewPr>
  <p:slideViewPr>
    <p:cSldViewPr>
      <p:cViewPr varScale="1">
        <p:scale>
          <a:sx n="88" d="100"/>
          <a:sy n="88" d="100"/>
        </p:scale>
        <p:origin x="-1123" y="-67"/>
      </p:cViewPr>
      <p:guideLst>
        <p:guide orient="horz" pos="3930"/>
        <p:guide orient="horz" pos="663"/>
        <p:guide orient="horz" pos="2160"/>
        <p:guide orient="horz" pos="300"/>
        <p:guide pos="385"/>
        <p:guide pos="1973"/>
        <p:guide pos="5375"/>
        <p:guide pos="2880"/>
        <p:guide pos="3787"/>
        <p:guide/>
        <p:guide pos="2064"/>
        <p:guide pos="3696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950B8-E933-49FF-8F66-4DC517413366}" type="datetimeFigureOut">
              <a:rPr lang="ru-RU" smtClean="0"/>
              <a:pPr/>
              <a:t>25.12.2014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5433E-EC91-4FCA-8DB8-9127F45373A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585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4C946-04CC-42D2-827A-4C4A09D284E7}" type="datetimeFigureOut">
              <a:rPr lang="ru-RU" smtClean="0"/>
              <a:pPr/>
              <a:t>25.12.2014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AE1E0-AA92-4CF0-B799-D64AD4F388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584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208823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69277985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74895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95339371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25919621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екст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5760639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300935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много текста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569"/>
            <a:ext cx="5760639" cy="4686819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1052513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18672778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екст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2204864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6984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много текста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1054615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3401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екст_3_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792088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47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3383869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9125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132856"/>
            <a:ext cx="7920880" cy="4103861"/>
          </a:xfrm>
          <a:prstGeom prst="rect">
            <a:avLst/>
          </a:prstGeom>
        </p:spPr>
        <p:txBody>
          <a:bodyPr lIns="0" rIns="0" numCol="2" spcCol="360000">
            <a:noAutofit/>
          </a:bodyPr>
          <a:lstStyle>
            <a:lvl1pPr marL="195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None/>
              <a:defRPr sz="1600" b="1">
                <a:solidFill>
                  <a:srgbClr val="004144"/>
                </a:solidFill>
                <a:latin typeface="Calibri"/>
                <a:cs typeface="Calibri"/>
              </a:defRPr>
            </a:lvl1pPr>
            <a:lvl2pPr marL="0" indent="-180000" defTabSz="809625">
              <a:lnSpc>
                <a:spcPct val="1000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Lucida Grande CY"/>
              <a:buChar char="◼"/>
              <a:defRPr sz="12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2pPr>
            <a:lvl3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cap="all" baseline="0"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cs typeface="Calibri"/>
              </a:defRPr>
            </a:lvl3pPr>
            <a:lvl4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i="1" u="sng" strike="noStrike" cap="none" normalizeH="0" baseline="0">
                <a:solidFill>
                  <a:srgbClr val="00ABB3"/>
                </a:solidFill>
                <a:latin typeface="Calibri"/>
                <a:cs typeface="Calibri"/>
              </a:defRPr>
            </a:lvl4pPr>
            <a:lvl5pPr marL="35280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900" b="0" i="0" u="none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ru-RU" dirty="0" smtClean="0"/>
              <a:t>Подзаголовок</a:t>
            </a:r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7419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ck Arc 5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1" y="1556793"/>
            <a:ext cx="7920879" cy="432048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</p:txBody>
      </p:sp>
      <p:pic>
        <p:nvPicPr>
          <p:cNvPr id="9" name="Picture 8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9927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2706986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4788024" y="2706986"/>
            <a:ext cx="3744789" cy="433982"/>
          </a:xfrm>
          <a:prstGeom prst="rect">
            <a:avLst/>
          </a:prstGeom>
        </p:spPr>
        <p:txBody>
          <a:bodyPr lIns="0" rIns="0" anchor="b" anchorCtr="0"/>
          <a:lstStyle>
            <a:lvl1pPr>
              <a:defRPr sz="1800" b="1">
                <a:solidFill>
                  <a:srgbClr val="006B70"/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Подзаголовок 1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611560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sp>
        <p:nvSpPr>
          <p:cNvPr id="15" name="Block Arc 14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1" name="Текст 5"/>
          <p:cNvSpPr>
            <a:spLocks noGrp="1"/>
          </p:cNvSpPr>
          <p:nvPr>
            <p:ph type="body" sz="quarter" idx="23" hasCustomPrompt="1"/>
          </p:nvPr>
        </p:nvSpPr>
        <p:spPr>
          <a:xfrm>
            <a:off x="4788024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32" name="Текст 5"/>
          <p:cNvSpPr>
            <a:spLocks noGrp="1"/>
          </p:cNvSpPr>
          <p:nvPr>
            <p:ph type="body" sz="quarter" idx="24" hasCustomPrompt="1"/>
          </p:nvPr>
        </p:nvSpPr>
        <p:spPr>
          <a:xfrm>
            <a:off x="4788024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pic>
        <p:nvPicPr>
          <p:cNvPr id="14" name="Picture 13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7290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1746110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611561" y="4653136"/>
            <a:ext cx="851693" cy="851693"/>
            <a:chOff x="611561" y="3861048"/>
            <a:chExt cx="1136342" cy="1136342"/>
          </a:xfrm>
        </p:grpSpPr>
        <p:sp>
          <p:nvSpPr>
            <p:cNvPr id="16" name="Oval 15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Minus 20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611561" y="2204865"/>
            <a:ext cx="851693" cy="851693"/>
            <a:chOff x="611561" y="2204865"/>
            <a:chExt cx="1136342" cy="1136342"/>
          </a:xfrm>
        </p:grpSpPr>
        <p:sp>
          <p:nvSpPr>
            <p:cNvPr id="23" name="Oval 22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Plus 23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Текст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1619672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5" name="Текст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619672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6" name="Текст 4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788024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grpSp>
        <p:nvGrpSpPr>
          <p:cNvPr id="51" name="Group 50"/>
          <p:cNvGrpSpPr/>
          <p:nvPr userDrawn="1"/>
        </p:nvGrpSpPr>
        <p:grpSpPr>
          <a:xfrm>
            <a:off x="4788024" y="4653136"/>
            <a:ext cx="851693" cy="851693"/>
            <a:chOff x="611561" y="3861048"/>
            <a:chExt cx="1136342" cy="1136342"/>
          </a:xfrm>
        </p:grpSpPr>
        <p:sp>
          <p:nvSpPr>
            <p:cNvPr id="52" name="Oval 51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Minus 52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 userDrawn="1"/>
        </p:nvGrpSpPr>
        <p:grpSpPr>
          <a:xfrm>
            <a:off x="4788024" y="2204865"/>
            <a:ext cx="851693" cy="851693"/>
            <a:chOff x="611561" y="2204865"/>
            <a:chExt cx="1136342" cy="1136342"/>
          </a:xfrm>
        </p:grpSpPr>
        <p:sp>
          <p:nvSpPr>
            <p:cNvPr id="55" name="Oval 54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Plus 55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7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5796135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5796135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pic>
        <p:nvPicPr>
          <p:cNvPr id="26" name="Picture 25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3624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3924300" y="1988840"/>
            <a:ext cx="4608140" cy="396044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511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 bwMode="auto">
          <a:xfrm>
            <a:off x="3923928" y="1988840"/>
            <a:ext cx="4608512" cy="432048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2321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2749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3879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иаграмма 3"/>
          <p:cNvSpPr>
            <a:spLocks noGrp="1"/>
          </p:cNvSpPr>
          <p:nvPr>
            <p:ph type="chart" sz="quarter" idx="15"/>
          </p:nvPr>
        </p:nvSpPr>
        <p:spPr bwMode="auto">
          <a:xfrm>
            <a:off x="2555776" y="1556792"/>
            <a:ext cx="5976664" cy="4752529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792"/>
            <a:ext cx="1728191" cy="4751933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8594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3924300" y="1556792"/>
            <a:ext cx="4608140" cy="424869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556792"/>
            <a:ext cx="3096344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5" name="Picture 14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2299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204864"/>
            <a:ext cx="7920880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7117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иаграмма 2"/>
          <p:cNvSpPr>
            <a:spLocks noGrp="1"/>
          </p:cNvSpPr>
          <p:nvPr>
            <p:ph type="chart" sz="quarter" idx="14"/>
          </p:nvPr>
        </p:nvSpPr>
        <p:spPr>
          <a:xfrm>
            <a:off x="611559" y="2204864"/>
            <a:ext cx="7920881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5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844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Финальный кадр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6599" y="6093296"/>
            <a:ext cx="3743673" cy="22783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Контакты</a:t>
            </a:r>
          </a:p>
        </p:txBody>
      </p:sp>
      <p:sp>
        <p:nvSpPr>
          <p:cNvPr id="4" name="Прямоугольник 6"/>
          <p:cNvSpPr/>
          <p:nvPr userDrawn="1"/>
        </p:nvSpPr>
        <p:spPr bwMode="gray">
          <a:xfrm>
            <a:off x="7112604" y="6165304"/>
            <a:ext cx="1339027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050" dirty="0" smtClean="0">
                <a:solidFill>
                  <a:prstClr val="white"/>
                </a:solidFill>
              </a:rPr>
              <a:t>© </a:t>
            </a:r>
            <a:r>
              <a:rPr lang="en-US" sz="1050" dirty="0" smtClean="0">
                <a:solidFill>
                  <a:prstClr val="white"/>
                </a:solidFill>
              </a:rPr>
              <a:t>AT Consulting</a:t>
            </a:r>
            <a:r>
              <a:rPr lang="ru-RU" sz="1050" dirty="0" smtClean="0">
                <a:solidFill>
                  <a:prstClr val="white"/>
                </a:solidFill>
              </a:rPr>
              <a:t> — 2012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717032"/>
            <a:ext cx="4392488" cy="19442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400" b="1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77297393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екст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5760639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05665382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4E7E3-6727-48EB-ACEC-7CCD918787F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25/12/2014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B97B-46A4-46D1-99F2-4BF3EB8B2A6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3390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208823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110955879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611188" y="3429000"/>
            <a:ext cx="3960812" cy="2088232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Calibri"/>
              </a:rPr>
              <a:t>Название презентации </a:t>
            </a:r>
            <a:br>
              <a:rPr lang="ru-RU" dirty="0" smtClean="0">
                <a:solidFill>
                  <a:prstClr val="white"/>
                </a:solidFill>
                <a:latin typeface="Calibri"/>
              </a:rPr>
            </a:br>
            <a:r>
              <a:rPr lang="ru-RU" dirty="0" smtClean="0">
                <a:solidFill>
                  <a:prstClr val="white"/>
                </a:solidFill>
                <a:latin typeface="Calibri"/>
              </a:rPr>
              <a:t>(если в заголовке длинные слова)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188" y="5661249"/>
            <a:ext cx="3960812" cy="577626"/>
          </a:xfrm>
          <a:prstGeom prst="rect">
            <a:avLst/>
          </a:prstGeom>
        </p:spPr>
        <p:txBody>
          <a:bodyPr lIns="0" anchor="b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Описание презентации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0320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бел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172819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rgbClr val="00ABB3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rgbClr val="00070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68570467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5680365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7289564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03889203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4365104"/>
            <a:ext cx="4248471" cy="1871241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Пункт 1</a:t>
            </a:r>
          </a:p>
        </p:txBody>
      </p:sp>
    </p:spTree>
    <p:extLst>
      <p:ext uri="{BB962C8B-B14F-4D97-AF65-F5344CB8AC3E}">
        <p14:creationId xmlns:p14="http://schemas.microsoft.com/office/powerpoint/2010/main" val="47674051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9617175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17250166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много текста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569"/>
            <a:ext cx="5760639" cy="4686819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1052513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63871223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95339371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25919621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екст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5760639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300935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много текста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569"/>
            <a:ext cx="5760639" cy="4686819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1052513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18672778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екст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2204864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6984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много текста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1054615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3401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екст_3_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792088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47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3383869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9125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132856"/>
            <a:ext cx="7920880" cy="4103861"/>
          </a:xfrm>
          <a:prstGeom prst="rect">
            <a:avLst/>
          </a:prstGeom>
        </p:spPr>
        <p:txBody>
          <a:bodyPr lIns="0" rIns="0" numCol="2" spcCol="360000">
            <a:noAutofit/>
          </a:bodyPr>
          <a:lstStyle>
            <a:lvl1pPr marL="195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None/>
              <a:defRPr sz="1600" b="1">
                <a:solidFill>
                  <a:srgbClr val="004144"/>
                </a:solidFill>
                <a:latin typeface="Calibri"/>
                <a:cs typeface="Calibri"/>
              </a:defRPr>
            </a:lvl1pPr>
            <a:lvl2pPr marL="0" indent="-180000" defTabSz="809625">
              <a:lnSpc>
                <a:spcPct val="1000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Lucida Grande CY"/>
              <a:buChar char="◼"/>
              <a:defRPr sz="12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2pPr>
            <a:lvl3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cap="all" baseline="0"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cs typeface="Calibri"/>
              </a:defRPr>
            </a:lvl3pPr>
            <a:lvl4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i="1" u="sng" strike="noStrike" cap="none" normalizeH="0" baseline="0">
                <a:solidFill>
                  <a:srgbClr val="00ABB3"/>
                </a:solidFill>
                <a:latin typeface="Calibri"/>
                <a:cs typeface="Calibri"/>
              </a:defRPr>
            </a:lvl4pPr>
            <a:lvl5pPr marL="35280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900" b="0" i="0" u="none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ru-RU" dirty="0" smtClean="0"/>
              <a:t>Подзаголовок</a:t>
            </a:r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7419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ck Arc 5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1" y="1556793"/>
            <a:ext cx="7920879" cy="432048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</p:txBody>
      </p:sp>
      <p:pic>
        <p:nvPicPr>
          <p:cNvPr id="9" name="Picture 8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9927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2706986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4788024" y="2706986"/>
            <a:ext cx="3744789" cy="433982"/>
          </a:xfrm>
          <a:prstGeom prst="rect">
            <a:avLst/>
          </a:prstGeom>
        </p:spPr>
        <p:txBody>
          <a:bodyPr lIns="0" rIns="0" anchor="b" anchorCtr="0"/>
          <a:lstStyle>
            <a:lvl1pPr>
              <a:defRPr sz="1800" b="1">
                <a:solidFill>
                  <a:srgbClr val="006B70"/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Подзаголовок 1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611560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sp>
        <p:nvSpPr>
          <p:cNvPr id="15" name="Block Arc 14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1" name="Текст 5"/>
          <p:cNvSpPr>
            <a:spLocks noGrp="1"/>
          </p:cNvSpPr>
          <p:nvPr>
            <p:ph type="body" sz="quarter" idx="23" hasCustomPrompt="1"/>
          </p:nvPr>
        </p:nvSpPr>
        <p:spPr>
          <a:xfrm>
            <a:off x="4788024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32" name="Текст 5"/>
          <p:cNvSpPr>
            <a:spLocks noGrp="1"/>
          </p:cNvSpPr>
          <p:nvPr>
            <p:ph type="body" sz="quarter" idx="24" hasCustomPrompt="1"/>
          </p:nvPr>
        </p:nvSpPr>
        <p:spPr>
          <a:xfrm>
            <a:off x="4788024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pic>
        <p:nvPicPr>
          <p:cNvPr id="14" name="Picture 13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7290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екст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2204864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3851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611561" y="4653136"/>
            <a:ext cx="851693" cy="851693"/>
            <a:chOff x="611561" y="3861048"/>
            <a:chExt cx="1136342" cy="1136342"/>
          </a:xfrm>
        </p:grpSpPr>
        <p:sp>
          <p:nvSpPr>
            <p:cNvPr id="16" name="Oval 15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Minus 20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611561" y="2204865"/>
            <a:ext cx="851693" cy="851693"/>
            <a:chOff x="611561" y="2204865"/>
            <a:chExt cx="1136342" cy="1136342"/>
          </a:xfrm>
        </p:grpSpPr>
        <p:sp>
          <p:nvSpPr>
            <p:cNvPr id="23" name="Oval 22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Plus 23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Текст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1619672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5" name="Текст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619672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6" name="Текст 4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788024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grpSp>
        <p:nvGrpSpPr>
          <p:cNvPr id="51" name="Group 50"/>
          <p:cNvGrpSpPr/>
          <p:nvPr userDrawn="1"/>
        </p:nvGrpSpPr>
        <p:grpSpPr>
          <a:xfrm>
            <a:off x="4788024" y="4653136"/>
            <a:ext cx="851693" cy="851693"/>
            <a:chOff x="611561" y="3861048"/>
            <a:chExt cx="1136342" cy="1136342"/>
          </a:xfrm>
        </p:grpSpPr>
        <p:sp>
          <p:nvSpPr>
            <p:cNvPr id="52" name="Oval 51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Minus 52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 userDrawn="1"/>
        </p:nvGrpSpPr>
        <p:grpSpPr>
          <a:xfrm>
            <a:off x="4788024" y="2204865"/>
            <a:ext cx="851693" cy="851693"/>
            <a:chOff x="611561" y="2204865"/>
            <a:chExt cx="1136342" cy="1136342"/>
          </a:xfrm>
        </p:grpSpPr>
        <p:sp>
          <p:nvSpPr>
            <p:cNvPr id="55" name="Oval 54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Plus 55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7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5796135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5796135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pic>
        <p:nvPicPr>
          <p:cNvPr id="26" name="Picture 25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3624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3924300" y="1988840"/>
            <a:ext cx="4608140" cy="396044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511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 bwMode="auto">
          <a:xfrm>
            <a:off x="3923928" y="1988840"/>
            <a:ext cx="4608512" cy="432048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2321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2749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3879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иаграмма 3"/>
          <p:cNvSpPr>
            <a:spLocks noGrp="1"/>
          </p:cNvSpPr>
          <p:nvPr>
            <p:ph type="chart" sz="quarter" idx="15"/>
          </p:nvPr>
        </p:nvSpPr>
        <p:spPr bwMode="auto">
          <a:xfrm>
            <a:off x="2555776" y="1556792"/>
            <a:ext cx="5976664" cy="4752529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792"/>
            <a:ext cx="1728191" cy="4751933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8594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3924300" y="1556792"/>
            <a:ext cx="4608140" cy="424869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556792"/>
            <a:ext cx="3096344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5" name="Picture 14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2299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204864"/>
            <a:ext cx="7920880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7117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иаграмма 2"/>
          <p:cNvSpPr>
            <a:spLocks noGrp="1"/>
          </p:cNvSpPr>
          <p:nvPr>
            <p:ph type="chart" sz="quarter" idx="14"/>
          </p:nvPr>
        </p:nvSpPr>
        <p:spPr>
          <a:xfrm>
            <a:off x="611559" y="2204864"/>
            <a:ext cx="7920881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5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844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Финальный кадр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6599" y="6093296"/>
            <a:ext cx="3743673" cy="22783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Контакты</a:t>
            </a:r>
          </a:p>
        </p:txBody>
      </p:sp>
      <p:sp>
        <p:nvSpPr>
          <p:cNvPr id="4" name="Прямоугольник 6"/>
          <p:cNvSpPr/>
          <p:nvPr userDrawn="1"/>
        </p:nvSpPr>
        <p:spPr bwMode="gray">
          <a:xfrm>
            <a:off x="7112604" y="6165304"/>
            <a:ext cx="1339027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050" dirty="0" smtClean="0">
                <a:solidFill>
                  <a:prstClr val="white"/>
                </a:solidFill>
              </a:rPr>
              <a:t>© </a:t>
            </a:r>
            <a:r>
              <a:rPr lang="en-US" sz="1050" dirty="0" smtClean="0">
                <a:solidFill>
                  <a:prstClr val="white"/>
                </a:solidFill>
              </a:rPr>
              <a:t>AT Consulting</a:t>
            </a:r>
            <a:r>
              <a:rPr lang="ru-RU" sz="1050" dirty="0" smtClean="0">
                <a:solidFill>
                  <a:prstClr val="white"/>
                </a:solidFill>
              </a:rPr>
              <a:t> — 2012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717032"/>
            <a:ext cx="4392488" cy="19442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400" b="1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77297393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много текста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1054615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40605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4E7E3-6727-48EB-ACEC-7CCD918787F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25/12/2014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B97B-46A4-46D1-99F2-4BF3EB8B2A6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3390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4624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34813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4045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3143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2409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5885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2953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4272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86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екст_3_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792088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47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3383869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4484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3705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4186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4271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0939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88567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57911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13014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0824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6488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15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132856"/>
            <a:ext cx="7920880" cy="4103861"/>
          </a:xfrm>
          <a:prstGeom prst="rect">
            <a:avLst/>
          </a:prstGeom>
        </p:spPr>
        <p:txBody>
          <a:bodyPr lIns="0" rIns="0" numCol="2" spcCol="360000">
            <a:noAutofit/>
          </a:bodyPr>
          <a:lstStyle>
            <a:lvl1pPr marL="195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None/>
              <a:defRPr sz="1600" b="1">
                <a:solidFill>
                  <a:srgbClr val="004144"/>
                </a:solidFill>
                <a:latin typeface="Calibri"/>
                <a:cs typeface="Calibri"/>
              </a:defRPr>
            </a:lvl1pPr>
            <a:lvl2pPr marL="0" indent="-180000" defTabSz="809625">
              <a:lnSpc>
                <a:spcPct val="1000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Lucida Grande CY"/>
              <a:buChar char="◼"/>
              <a:defRPr sz="12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2pPr>
            <a:lvl3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cap="all" baseline="0"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cs typeface="Calibri"/>
              </a:defRPr>
            </a:lvl3pPr>
            <a:lvl4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i="1" u="sng" strike="noStrike" cap="none" normalizeH="0" baseline="0">
                <a:solidFill>
                  <a:srgbClr val="00ABB3"/>
                </a:solidFill>
                <a:latin typeface="Calibri"/>
                <a:cs typeface="Calibri"/>
              </a:defRPr>
            </a:lvl4pPr>
            <a:lvl5pPr marL="35280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900" b="0" i="0" u="none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ru-RU" dirty="0" smtClean="0"/>
              <a:t>Подзаголовок</a:t>
            </a:r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832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1498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90346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02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ck Arc 5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1" y="1556793"/>
            <a:ext cx="7920879" cy="432048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</p:txBody>
      </p:sp>
      <p:pic>
        <p:nvPicPr>
          <p:cNvPr id="9" name="Picture 8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4484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2706986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4788024" y="2706986"/>
            <a:ext cx="3744789" cy="433982"/>
          </a:xfrm>
          <a:prstGeom prst="rect">
            <a:avLst/>
          </a:prstGeom>
        </p:spPr>
        <p:txBody>
          <a:bodyPr lIns="0" rIns="0" anchor="b" anchorCtr="0"/>
          <a:lstStyle>
            <a:lvl1pPr>
              <a:defRPr sz="1800" b="1">
                <a:solidFill>
                  <a:srgbClr val="006B70"/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Подзаголовок 1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611560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sp>
        <p:nvSpPr>
          <p:cNvPr id="15" name="Block Arc 14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1" name="Текст 5"/>
          <p:cNvSpPr>
            <a:spLocks noGrp="1"/>
          </p:cNvSpPr>
          <p:nvPr>
            <p:ph type="body" sz="quarter" idx="23" hasCustomPrompt="1"/>
          </p:nvPr>
        </p:nvSpPr>
        <p:spPr>
          <a:xfrm>
            <a:off x="4788024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32" name="Текст 5"/>
          <p:cNvSpPr>
            <a:spLocks noGrp="1"/>
          </p:cNvSpPr>
          <p:nvPr>
            <p:ph type="body" sz="quarter" idx="24" hasCustomPrompt="1"/>
          </p:nvPr>
        </p:nvSpPr>
        <p:spPr>
          <a:xfrm>
            <a:off x="4788024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pic>
        <p:nvPicPr>
          <p:cNvPr id="14" name="Picture 13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3215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611188" y="3429000"/>
            <a:ext cx="3960812" cy="2088232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Название презентации </a:t>
            </a:r>
            <a:br>
              <a:rPr lang="ru-RU" dirty="0" smtClean="0">
                <a:solidFill>
                  <a:schemeClr val="bg1"/>
                </a:solidFill>
                <a:latin typeface="+mj-lt"/>
              </a:rPr>
            </a:br>
            <a:r>
              <a:rPr lang="ru-RU" dirty="0" smtClean="0">
                <a:solidFill>
                  <a:schemeClr val="bg1"/>
                </a:solidFill>
                <a:latin typeface="+mj-lt"/>
              </a:rPr>
              <a:t>(если в заголовке длинные слова)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188" y="5661249"/>
            <a:ext cx="3960812" cy="577626"/>
          </a:xfrm>
          <a:prstGeom prst="rect">
            <a:avLst/>
          </a:prstGeom>
        </p:spPr>
        <p:txBody>
          <a:bodyPr lIns="0" anchor="b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Описание презентации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79858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611561" y="4653136"/>
            <a:ext cx="851693" cy="851693"/>
            <a:chOff x="611561" y="3861048"/>
            <a:chExt cx="1136342" cy="1136342"/>
          </a:xfrm>
        </p:grpSpPr>
        <p:sp>
          <p:nvSpPr>
            <p:cNvPr id="16" name="Oval 15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Minus 20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611561" y="2204865"/>
            <a:ext cx="851693" cy="851693"/>
            <a:chOff x="611561" y="2204865"/>
            <a:chExt cx="1136342" cy="1136342"/>
          </a:xfrm>
        </p:grpSpPr>
        <p:sp>
          <p:nvSpPr>
            <p:cNvPr id="23" name="Oval 22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Plus 23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Текст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1619672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5" name="Текст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619672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6" name="Текст 4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788024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grpSp>
        <p:nvGrpSpPr>
          <p:cNvPr id="51" name="Group 50"/>
          <p:cNvGrpSpPr/>
          <p:nvPr userDrawn="1"/>
        </p:nvGrpSpPr>
        <p:grpSpPr>
          <a:xfrm>
            <a:off x="4788024" y="4653136"/>
            <a:ext cx="851693" cy="851693"/>
            <a:chOff x="611561" y="3861048"/>
            <a:chExt cx="1136342" cy="1136342"/>
          </a:xfrm>
        </p:grpSpPr>
        <p:sp>
          <p:nvSpPr>
            <p:cNvPr id="52" name="Oval 51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Minus 52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4" name="Group 53"/>
          <p:cNvGrpSpPr/>
          <p:nvPr userDrawn="1"/>
        </p:nvGrpSpPr>
        <p:grpSpPr>
          <a:xfrm>
            <a:off x="4788024" y="2204865"/>
            <a:ext cx="851693" cy="851693"/>
            <a:chOff x="611561" y="2204865"/>
            <a:chExt cx="1136342" cy="1136342"/>
          </a:xfrm>
        </p:grpSpPr>
        <p:sp>
          <p:nvSpPr>
            <p:cNvPr id="55" name="Oval 54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Plus 55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7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5796135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5796135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pic>
        <p:nvPicPr>
          <p:cNvPr id="26" name="Picture 25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955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3924300" y="1988840"/>
            <a:ext cx="4608140" cy="396044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3300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 bwMode="auto">
          <a:xfrm>
            <a:off x="3923928" y="1988840"/>
            <a:ext cx="4608512" cy="432048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609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6987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832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иаграмма 3"/>
          <p:cNvSpPr>
            <a:spLocks noGrp="1"/>
          </p:cNvSpPr>
          <p:nvPr>
            <p:ph type="chart" sz="quarter" idx="15"/>
          </p:nvPr>
        </p:nvSpPr>
        <p:spPr bwMode="auto">
          <a:xfrm>
            <a:off x="2555776" y="1556792"/>
            <a:ext cx="5976664" cy="4752529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792"/>
            <a:ext cx="1728191" cy="4751933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832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3924300" y="1556792"/>
            <a:ext cx="4608140" cy="424869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556792"/>
            <a:ext cx="3096344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5" name="Picture 14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832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204864"/>
            <a:ext cx="7920880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3795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иаграмма 2"/>
          <p:cNvSpPr>
            <a:spLocks noGrp="1"/>
          </p:cNvSpPr>
          <p:nvPr>
            <p:ph type="chart" sz="quarter" idx="14"/>
          </p:nvPr>
        </p:nvSpPr>
        <p:spPr>
          <a:xfrm>
            <a:off x="611559" y="2204864"/>
            <a:ext cx="7920881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5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6470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Финальный кадр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6599" y="6093296"/>
            <a:ext cx="3743673" cy="22783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Контакты</a:t>
            </a:r>
          </a:p>
        </p:txBody>
      </p:sp>
      <p:sp>
        <p:nvSpPr>
          <p:cNvPr id="4" name="Прямоугольник 6"/>
          <p:cNvSpPr/>
          <p:nvPr userDrawn="1"/>
        </p:nvSpPr>
        <p:spPr bwMode="gray">
          <a:xfrm>
            <a:off x="7112604" y="6165304"/>
            <a:ext cx="1339027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050" dirty="0" smtClean="0">
                <a:solidFill>
                  <a:schemeClr val="bg1"/>
                </a:solidFill>
                <a:latin typeface="Calibri"/>
              </a:rPr>
              <a:t>© </a:t>
            </a:r>
            <a:r>
              <a:rPr lang="en-US" sz="1050" dirty="0" smtClean="0">
                <a:solidFill>
                  <a:schemeClr val="bg1"/>
                </a:solidFill>
                <a:latin typeface="Calibri"/>
              </a:rPr>
              <a:t>AT Consulting</a:t>
            </a:r>
            <a:r>
              <a:rPr lang="ru-RU" sz="1050" dirty="0" smtClean="0">
                <a:solidFill>
                  <a:schemeClr val="bg1"/>
                </a:solidFill>
                <a:latin typeface="Calibri"/>
              </a:rPr>
              <a:t> — 2012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717032"/>
            <a:ext cx="4392488" cy="19442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400" b="1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4899471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бел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172819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rgbClr val="00ABB3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rgbClr val="00070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84681196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4E7E3-6727-48EB-ACEC-7CCD918787F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25/12/2014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B97B-46A4-46D1-99F2-4BF3EB8B2A6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56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208823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403506295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611188" y="3429000"/>
            <a:ext cx="3960812" cy="2088232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Calibri"/>
              </a:rPr>
              <a:t>Название презентации </a:t>
            </a:r>
            <a:br>
              <a:rPr lang="ru-RU" dirty="0" smtClean="0">
                <a:solidFill>
                  <a:prstClr val="white"/>
                </a:solidFill>
                <a:latin typeface="Calibri"/>
              </a:rPr>
            </a:br>
            <a:r>
              <a:rPr lang="ru-RU" dirty="0" smtClean="0">
                <a:solidFill>
                  <a:prstClr val="white"/>
                </a:solidFill>
                <a:latin typeface="Calibri"/>
              </a:rPr>
              <a:t>(если в заголовке длинные слова)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188" y="5661249"/>
            <a:ext cx="3960812" cy="577626"/>
          </a:xfrm>
          <a:prstGeom prst="rect">
            <a:avLst/>
          </a:prstGeom>
        </p:spPr>
        <p:txBody>
          <a:bodyPr lIns="0" anchor="b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Описание презентации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78254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бел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172819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rgbClr val="00ABB3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rgbClr val="00070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45972009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1629004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4957662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41358774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4365104"/>
            <a:ext cx="4248471" cy="1871241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Пункт 1</a:t>
            </a:r>
          </a:p>
        </p:txBody>
      </p:sp>
    </p:spTree>
    <p:extLst>
      <p:ext uri="{BB962C8B-B14F-4D97-AF65-F5344CB8AC3E}">
        <p14:creationId xmlns:p14="http://schemas.microsoft.com/office/powerpoint/2010/main" val="11967105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04042366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35508340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07968648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4123632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64903159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екст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5760639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5860889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много текста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569"/>
            <a:ext cx="5760639" cy="4686819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1052513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5522130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екст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2204864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3847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много текста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1054615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1885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екст_3_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792088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47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3383869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068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132856"/>
            <a:ext cx="7920880" cy="4103861"/>
          </a:xfrm>
          <a:prstGeom prst="rect">
            <a:avLst/>
          </a:prstGeom>
        </p:spPr>
        <p:txBody>
          <a:bodyPr lIns="0" rIns="0" numCol="2" spcCol="360000">
            <a:noAutofit/>
          </a:bodyPr>
          <a:lstStyle>
            <a:lvl1pPr marL="195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None/>
              <a:defRPr sz="1600" b="1">
                <a:solidFill>
                  <a:srgbClr val="004144"/>
                </a:solidFill>
                <a:latin typeface="Calibri"/>
                <a:cs typeface="Calibri"/>
              </a:defRPr>
            </a:lvl1pPr>
            <a:lvl2pPr marL="0" indent="-180000" defTabSz="809625">
              <a:lnSpc>
                <a:spcPct val="1000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Lucida Grande CY"/>
              <a:buChar char="◼"/>
              <a:defRPr sz="12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2pPr>
            <a:lvl3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cap="all" baseline="0"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cs typeface="Calibri"/>
              </a:defRPr>
            </a:lvl3pPr>
            <a:lvl4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i="1" u="sng" strike="noStrike" cap="none" normalizeH="0" baseline="0">
                <a:solidFill>
                  <a:srgbClr val="00ABB3"/>
                </a:solidFill>
                <a:latin typeface="Calibri"/>
                <a:cs typeface="Calibri"/>
              </a:defRPr>
            </a:lvl4pPr>
            <a:lvl5pPr marL="35280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900" b="0" i="0" u="none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ru-RU" dirty="0" smtClean="0"/>
              <a:t>Подзаголовок</a:t>
            </a:r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8332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ck Arc 5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1" y="1556793"/>
            <a:ext cx="7920879" cy="432048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</p:txBody>
      </p:sp>
      <p:pic>
        <p:nvPicPr>
          <p:cNvPr id="9" name="Picture 8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49312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2706986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4788024" y="2706986"/>
            <a:ext cx="3744789" cy="433982"/>
          </a:xfrm>
          <a:prstGeom prst="rect">
            <a:avLst/>
          </a:prstGeom>
        </p:spPr>
        <p:txBody>
          <a:bodyPr lIns="0" rIns="0" anchor="b" anchorCtr="0"/>
          <a:lstStyle>
            <a:lvl1pPr>
              <a:defRPr sz="1800" b="1">
                <a:solidFill>
                  <a:srgbClr val="006B70"/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Подзаголовок 1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611560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sp>
        <p:nvSpPr>
          <p:cNvPr id="15" name="Block Arc 14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1" name="Текст 5"/>
          <p:cNvSpPr>
            <a:spLocks noGrp="1"/>
          </p:cNvSpPr>
          <p:nvPr>
            <p:ph type="body" sz="quarter" idx="23" hasCustomPrompt="1"/>
          </p:nvPr>
        </p:nvSpPr>
        <p:spPr>
          <a:xfrm>
            <a:off x="4788024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32" name="Текст 5"/>
          <p:cNvSpPr>
            <a:spLocks noGrp="1"/>
          </p:cNvSpPr>
          <p:nvPr>
            <p:ph type="body" sz="quarter" idx="24" hasCustomPrompt="1"/>
          </p:nvPr>
        </p:nvSpPr>
        <p:spPr>
          <a:xfrm>
            <a:off x="4788024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pic>
        <p:nvPicPr>
          <p:cNvPr id="14" name="Picture 13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8755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74895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611561" y="4653136"/>
            <a:ext cx="851693" cy="851693"/>
            <a:chOff x="611561" y="3861048"/>
            <a:chExt cx="1136342" cy="1136342"/>
          </a:xfrm>
        </p:grpSpPr>
        <p:sp>
          <p:nvSpPr>
            <p:cNvPr id="16" name="Oval 15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Minus 20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611561" y="2204865"/>
            <a:ext cx="851693" cy="851693"/>
            <a:chOff x="611561" y="2204865"/>
            <a:chExt cx="1136342" cy="1136342"/>
          </a:xfrm>
        </p:grpSpPr>
        <p:sp>
          <p:nvSpPr>
            <p:cNvPr id="23" name="Oval 22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Plus 23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Текст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1619672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5" name="Текст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619672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6" name="Текст 4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788024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grpSp>
        <p:nvGrpSpPr>
          <p:cNvPr id="51" name="Group 50"/>
          <p:cNvGrpSpPr/>
          <p:nvPr userDrawn="1"/>
        </p:nvGrpSpPr>
        <p:grpSpPr>
          <a:xfrm>
            <a:off x="4788024" y="4653136"/>
            <a:ext cx="851693" cy="851693"/>
            <a:chOff x="611561" y="3861048"/>
            <a:chExt cx="1136342" cy="1136342"/>
          </a:xfrm>
        </p:grpSpPr>
        <p:sp>
          <p:nvSpPr>
            <p:cNvPr id="52" name="Oval 51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Minus 52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 userDrawn="1"/>
        </p:nvGrpSpPr>
        <p:grpSpPr>
          <a:xfrm>
            <a:off x="4788024" y="2204865"/>
            <a:ext cx="851693" cy="851693"/>
            <a:chOff x="611561" y="2204865"/>
            <a:chExt cx="1136342" cy="1136342"/>
          </a:xfrm>
        </p:grpSpPr>
        <p:sp>
          <p:nvSpPr>
            <p:cNvPr id="55" name="Oval 54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Plus 55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7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5796135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5796135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pic>
        <p:nvPicPr>
          <p:cNvPr id="26" name="Picture 25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90795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3924300" y="1988840"/>
            <a:ext cx="4608140" cy="396044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3774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 bwMode="auto">
          <a:xfrm>
            <a:off x="3923928" y="1988840"/>
            <a:ext cx="4608512" cy="432048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027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4204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5982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иаграмма 3"/>
          <p:cNvSpPr>
            <a:spLocks noGrp="1"/>
          </p:cNvSpPr>
          <p:nvPr>
            <p:ph type="chart" sz="quarter" idx="15"/>
          </p:nvPr>
        </p:nvSpPr>
        <p:spPr bwMode="auto">
          <a:xfrm>
            <a:off x="2555776" y="1556792"/>
            <a:ext cx="5976664" cy="4752529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792"/>
            <a:ext cx="1728191" cy="4751933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0973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3924300" y="1556792"/>
            <a:ext cx="4608140" cy="424869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556792"/>
            <a:ext cx="3096344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5" name="Picture 14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8797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204864"/>
            <a:ext cx="7920880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5431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иаграмма 2"/>
          <p:cNvSpPr>
            <a:spLocks noGrp="1"/>
          </p:cNvSpPr>
          <p:nvPr>
            <p:ph type="chart" sz="quarter" idx="14"/>
          </p:nvPr>
        </p:nvSpPr>
        <p:spPr>
          <a:xfrm>
            <a:off x="611559" y="2204864"/>
            <a:ext cx="7920881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5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82171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Финальный кадр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6599" y="6093296"/>
            <a:ext cx="3743673" cy="22783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Контакты</a:t>
            </a:r>
          </a:p>
        </p:txBody>
      </p:sp>
      <p:sp>
        <p:nvSpPr>
          <p:cNvPr id="4" name="Прямоугольник 6"/>
          <p:cNvSpPr/>
          <p:nvPr userDrawn="1"/>
        </p:nvSpPr>
        <p:spPr bwMode="gray">
          <a:xfrm>
            <a:off x="7112604" y="6165304"/>
            <a:ext cx="1339027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050" dirty="0" smtClean="0">
                <a:solidFill>
                  <a:prstClr val="white"/>
                </a:solidFill>
              </a:rPr>
              <a:t>© </a:t>
            </a:r>
            <a:r>
              <a:rPr lang="en-US" sz="1050" dirty="0" smtClean="0">
                <a:solidFill>
                  <a:prstClr val="white"/>
                </a:solidFill>
              </a:rPr>
              <a:t>AT Consulting</a:t>
            </a:r>
            <a:r>
              <a:rPr lang="ru-RU" sz="1050" dirty="0" smtClean="0">
                <a:solidFill>
                  <a:prstClr val="white"/>
                </a:solidFill>
              </a:rPr>
              <a:t> — 2012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717032"/>
            <a:ext cx="4392488" cy="19442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400" b="1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0353607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74895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4E7E3-6727-48EB-ACEC-7CCD918787F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25/12/2014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B97B-46A4-46D1-99F2-4BF3EB8B2A6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001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208823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403506295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611188" y="3429000"/>
            <a:ext cx="3960812" cy="2088232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Calibri"/>
              </a:rPr>
              <a:t>Название презентации </a:t>
            </a:r>
            <a:br>
              <a:rPr lang="ru-RU" dirty="0" smtClean="0">
                <a:solidFill>
                  <a:prstClr val="white"/>
                </a:solidFill>
                <a:latin typeface="Calibri"/>
              </a:rPr>
            </a:br>
            <a:r>
              <a:rPr lang="ru-RU" dirty="0" smtClean="0">
                <a:solidFill>
                  <a:prstClr val="white"/>
                </a:solidFill>
                <a:latin typeface="Calibri"/>
              </a:rPr>
              <a:t>(если в заголовке длинные слова)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188" y="5661249"/>
            <a:ext cx="3960812" cy="577626"/>
          </a:xfrm>
          <a:prstGeom prst="rect">
            <a:avLst/>
          </a:prstGeom>
        </p:spPr>
        <p:txBody>
          <a:bodyPr lIns="0" anchor="b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Описание презентации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78254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бел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172819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rgbClr val="00ABB3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rgbClr val="00070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45972009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1629004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4957662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41358774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4365104"/>
            <a:ext cx="4248471" cy="1871241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Пункт 1</a:t>
            </a:r>
          </a:p>
        </p:txBody>
      </p:sp>
    </p:spTree>
    <p:extLst>
      <p:ext uri="{BB962C8B-B14F-4D97-AF65-F5344CB8AC3E}">
        <p14:creationId xmlns:p14="http://schemas.microsoft.com/office/powerpoint/2010/main" val="11967105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04042366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35508340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4365104"/>
            <a:ext cx="4248471" cy="1871241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Пункт 1</a:t>
            </a:r>
          </a:p>
        </p:txBody>
      </p:sp>
    </p:spTree>
    <p:extLst>
      <p:ext uri="{BB962C8B-B14F-4D97-AF65-F5344CB8AC3E}">
        <p14:creationId xmlns:p14="http://schemas.microsoft.com/office/powerpoint/2010/main" val="156434003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4123632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64903159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екст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5760639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5860889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много текста_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569"/>
            <a:ext cx="5760639" cy="4686819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1052513"/>
            <a:ext cx="576064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5522130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екст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2204864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2708920"/>
            <a:ext cx="3744415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3847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много текста_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59" y="1054615"/>
            <a:ext cx="7921253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4788398" y="1558671"/>
            <a:ext cx="3744415" cy="4680204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1885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екст_3_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lock Arc 2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204864"/>
            <a:ext cx="7920880" cy="36004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0" cap="all" spc="6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47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3383869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2708920"/>
            <a:ext cx="2376263" cy="352742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068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2132856"/>
            <a:ext cx="7920880" cy="4103861"/>
          </a:xfrm>
          <a:prstGeom prst="rect">
            <a:avLst/>
          </a:prstGeom>
        </p:spPr>
        <p:txBody>
          <a:bodyPr lIns="0" rIns="0" numCol="2" spcCol="360000">
            <a:noAutofit/>
          </a:bodyPr>
          <a:lstStyle>
            <a:lvl1pPr marL="195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None/>
              <a:defRPr sz="1600" b="1">
                <a:solidFill>
                  <a:srgbClr val="004144"/>
                </a:solidFill>
                <a:latin typeface="Calibri"/>
                <a:cs typeface="Calibri"/>
              </a:defRPr>
            </a:lvl1pPr>
            <a:lvl2pPr marL="0" indent="-180000" defTabSz="809625">
              <a:lnSpc>
                <a:spcPct val="100000"/>
              </a:lnSpc>
              <a:buClr>
                <a:schemeClr val="tx1">
                  <a:lumMod val="75000"/>
                  <a:lumOff val="25000"/>
                </a:schemeClr>
              </a:buClr>
              <a:buSzPct val="85000"/>
              <a:buFont typeface="Lucida Grande CY"/>
              <a:buChar char="◼"/>
              <a:defRPr sz="12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2pPr>
            <a:lvl3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cap="all" baseline="0"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cs typeface="Calibri"/>
              </a:defRPr>
            </a:lvl3pPr>
            <a:lvl4pPr marL="180000" indent="0">
              <a:lnSpc>
                <a:spcPct val="150000"/>
              </a:lnSpc>
              <a:buClr>
                <a:schemeClr val="tx2"/>
              </a:buClr>
              <a:buFontTx/>
              <a:buNone/>
              <a:defRPr sz="900" i="1" u="sng" strike="noStrike" cap="none" normalizeH="0" baseline="0">
                <a:solidFill>
                  <a:srgbClr val="00ABB3"/>
                </a:solidFill>
                <a:latin typeface="Calibri"/>
                <a:cs typeface="Calibri"/>
              </a:defRPr>
            </a:lvl4pPr>
            <a:lvl5pPr marL="35280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Tx/>
              <a:buNone/>
              <a:defRPr sz="900" b="0" i="0" u="none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ru-RU" dirty="0" smtClean="0"/>
              <a:t>Подзаголовок</a:t>
            </a:r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8332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ck Arc 5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1" y="1556793"/>
            <a:ext cx="7920879" cy="432048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</p:txBody>
      </p:sp>
      <p:pic>
        <p:nvPicPr>
          <p:cNvPr id="9" name="Picture 8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49312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2706986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4788024" y="2706986"/>
            <a:ext cx="3744789" cy="433982"/>
          </a:xfrm>
          <a:prstGeom prst="rect">
            <a:avLst/>
          </a:prstGeom>
        </p:spPr>
        <p:txBody>
          <a:bodyPr lIns="0" rIns="0" anchor="b" anchorCtr="0"/>
          <a:lstStyle>
            <a:lvl1pPr>
              <a:defRPr sz="1800" b="1">
                <a:solidFill>
                  <a:srgbClr val="006B70"/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Подзаголовок 1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611560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sp>
        <p:nvSpPr>
          <p:cNvPr id="15" name="Block Arc 14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31" name="Текст 5"/>
          <p:cNvSpPr>
            <a:spLocks noGrp="1"/>
          </p:cNvSpPr>
          <p:nvPr>
            <p:ph type="body" sz="quarter" idx="23" hasCustomPrompt="1"/>
          </p:nvPr>
        </p:nvSpPr>
        <p:spPr>
          <a:xfrm>
            <a:off x="4788024" y="3212976"/>
            <a:ext cx="3744416" cy="1512167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30000"/>
              <a:buFont typeface="Arial"/>
              <a:buChar char="✚"/>
              <a:defRPr sz="1200" baseline="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плюсы</a:t>
            </a:r>
          </a:p>
        </p:txBody>
      </p:sp>
      <p:sp>
        <p:nvSpPr>
          <p:cNvPr id="32" name="Текст 5"/>
          <p:cNvSpPr>
            <a:spLocks noGrp="1"/>
          </p:cNvSpPr>
          <p:nvPr>
            <p:ph type="body" sz="quarter" idx="24" hasCustomPrompt="1"/>
          </p:nvPr>
        </p:nvSpPr>
        <p:spPr>
          <a:xfrm>
            <a:off x="4788024" y="4797152"/>
            <a:ext cx="3744019" cy="1512168"/>
          </a:xfrm>
          <a:prstGeom prst="rect">
            <a:avLst/>
          </a:prstGeom>
        </p:spPr>
        <p:txBody>
          <a:bodyPr lIns="0"/>
          <a:lstStyle>
            <a:lvl1pPr marL="180000" indent="-180000">
              <a:lnSpc>
                <a:spcPct val="100000"/>
              </a:lnSpc>
              <a:spcBef>
                <a:spcPts val="600"/>
              </a:spcBef>
              <a:buClr>
                <a:srgbClr val="AB1967"/>
              </a:buClr>
              <a:buSzPct val="120000"/>
              <a:buFont typeface="Arial"/>
              <a:buChar char="✖"/>
              <a:defRPr sz="1200">
                <a:solidFill>
                  <a:srgbClr val="000707"/>
                </a:solidFill>
                <a:latin typeface="Calibri"/>
                <a:cs typeface="Calibri"/>
              </a:defRPr>
            </a:lvl1pPr>
            <a:lvl2pPr marL="714375" indent="-352425">
              <a:lnSpc>
                <a:spcPct val="150000"/>
              </a:lnSpc>
              <a:buClr>
                <a:schemeClr val="accent3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7632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438275" indent="-36195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790700" indent="-342900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  <a:defRPr sz="11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Сюда пишем минусы</a:t>
            </a:r>
          </a:p>
        </p:txBody>
      </p:sp>
      <p:pic>
        <p:nvPicPr>
          <p:cNvPr id="14" name="Picture 13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8755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74895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611561" y="4653136"/>
            <a:ext cx="851693" cy="851693"/>
            <a:chOff x="611561" y="3861048"/>
            <a:chExt cx="1136342" cy="1136342"/>
          </a:xfrm>
        </p:grpSpPr>
        <p:sp>
          <p:nvSpPr>
            <p:cNvPr id="16" name="Oval 15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Minus 20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611561" y="2204865"/>
            <a:ext cx="851693" cy="851693"/>
            <a:chOff x="611561" y="2204865"/>
            <a:chExt cx="1136342" cy="1136342"/>
          </a:xfrm>
        </p:grpSpPr>
        <p:sp>
          <p:nvSpPr>
            <p:cNvPr id="23" name="Oval 22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Plus 23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Текст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1619672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5" name="Текст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619672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36" name="Текст 4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788024" y="1628800"/>
            <a:ext cx="3744416" cy="433982"/>
          </a:xfrm>
          <a:prstGeom prst="rect">
            <a:avLst/>
          </a:prstGeom>
        </p:spPr>
        <p:txBody>
          <a:bodyPr lIns="0" anchor="b" anchorCtr="0"/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 1</a:t>
            </a:r>
          </a:p>
        </p:txBody>
      </p:sp>
      <p:grpSp>
        <p:nvGrpSpPr>
          <p:cNvPr id="51" name="Group 50"/>
          <p:cNvGrpSpPr/>
          <p:nvPr userDrawn="1"/>
        </p:nvGrpSpPr>
        <p:grpSpPr>
          <a:xfrm>
            <a:off x="4788024" y="4653136"/>
            <a:ext cx="851693" cy="851693"/>
            <a:chOff x="611561" y="3861048"/>
            <a:chExt cx="1136342" cy="1136342"/>
          </a:xfrm>
        </p:grpSpPr>
        <p:sp>
          <p:nvSpPr>
            <p:cNvPr id="52" name="Oval 51"/>
            <p:cNvSpPr/>
            <p:nvPr userDrawn="1"/>
          </p:nvSpPr>
          <p:spPr>
            <a:xfrm>
              <a:off x="626596" y="3876083"/>
              <a:ext cx="1106272" cy="11062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Minus 52"/>
            <p:cNvSpPr/>
            <p:nvPr userDrawn="1"/>
          </p:nvSpPr>
          <p:spPr>
            <a:xfrm>
              <a:off x="611561" y="3861048"/>
              <a:ext cx="1136342" cy="1136342"/>
            </a:xfrm>
            <a:prstGeom prst="mathMinus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 userDrawn="1"/>
        </p:nvGrpSpPr>
        <p:grpSpPr>
          <a:xfrm>
            <a:off x="4788024" y="2204865"/>
            <a:ext cx="851693" cy="851693"/>
            <a:chOff x="611561" y="2204865"/>
            <a:chExt cx="1136342" cy="1136342"/>
          </a:xfrm>
        </p:grpSpPr>
        <p:sp>
          <p:nvSpPr>
            <p:cNvPr id="55" name="Oval 54"/>
            <p:cNvSpPr/>
            <p:nvPr userDrawn="1"/>
          </p:nvSpPr>
          <p:spPr>
            <a:xfrm>
              <a:off x="626596" y="2219900"/>
              <a:ext cx="1106272" cy="11062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Plus 55"/>
            <p:cNvSpPr/>
            <p:nvPr userDrawn="1"/>
          </p:nvSpPr>
          <p:spPr>
            <a:xfrm>
              <a:off x="611561" y="2204865"/>
              <a:ext cx="1136342" cy="1136342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7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5796135" y="220486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5796135" y="4725144"/>
            <a:ext cx="2736304" cy="1512167"/>
          </a:xfrm>
          <a:prstGeom prst="rect">
            <a:avLst/>
          </a:prstGeom>
        </p:spPr>
        <p:txBody>
          <a:bodyPr lIns="0" rIns="0" numCol="1" spcCol="18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Текст списка</a:t>
            </a:r>
          </a:p>
        </p:txBody>
      </p:sp>
      <p:pic>
        <p:nvPicPr>
          <p:cNvPr id="26" name="Picture 25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90795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3924300" y="1988840"/>
            <a:ext cx="4608140" cy="396044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2" name="Picture 11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3774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 bwMode="auto">
          <a:xfrm>
            <a:off x="3923928" y="1988840"/>
            <a:ext cx="4608512" cy="432048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1" name="Block Arc 10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027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иаграмма 3"/>
          <p:cNvSpPr>
            <a:spLocks noGrp="1"/>
          </p:cNvSpPr>
          <p:nvPr>
            <p:ph type="chart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4204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420888"/>
            <a:ext cx="7920880" cy="388843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1"/>
            <a:ext cx="5760639" cy="288032"/>
          </a:xfrm>
          <a:prstGeom prst="rect">
            <a:avLst/>
          </a:prstGeom>
        </p:spPr>
        <p:txBody>
          <a:bodyPr lIns="0" rIns="0" numCol="1" spcCol="360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endParaRPr lang="ru-RU" dirty="0" smtClean="0"/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5982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иаграмма 3"/>
          <p:cNvSpPr>
            <a:spLocks noGrp="1"/>
          </p:cNvSpPr>
          <p:nvPr>
            <p:ph type="chart" sz="quarter" idx="15"/>
          </p:nvPr>
        </p:nvSpPr>
        <p:spPr bwMode="auto">
          <a:xfrm>
            <a:off x="2555776" y="1556792"/>
            <a:ext cx="5976664" cy="4752529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10" name="Block Arc 9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556792"/>
            <a:ext cx="1728191" cy="4751933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pic>
        <p:nvPicPr>
          <p:cNvPr id="11" name="Picture 10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0973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екст+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3924300" y="1556792"/>
            <a:ext cx="4608140" cy="424869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4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556792"/>
            <a:ext cx="3096344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1988840"/>
            <a:ext cx="3096343" cy="4319885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marL="361950" marR="0" lvl="0" indent="-360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err="1" smtClean="0"/>
              <a:t>Подзаг</a:t>
            </a:r>
            <a:r>
              <a:rPr lang="ru-RU" dirty="0" smtClean="0"/>
              <a:t> (для текста -</a:t>
            </a:r>
            <a:r>
              <a:rPr lang="en-US" dirty="0" smtClean="0"/>
              <a:t>&gt; increase indent button)</a:t>
            </a:r>
            <a:endParaRPr lang="ru-RU" dirty="0" smtClean="0"/>
          </a:p>
          <a:p>
            <a:pPr lvl="1"/>
            <a:r>
              <a:rPr lang="ru-RU" dirty="0" smtClean="0"/>
              <a:t>Текст списка</a:t>
            </a:r>
          </a:p>
          <a:p>
            <a:pPr lvl="2"/>
            <a:r>
              <a:rPr lang="ru-RU" dirty="0" smtClean="0"/>
              <a:t>Пункт 3</a:t>
            </a:r>
          </a:p>
          <a:p>
            <a:pPr lvl="3"/>
            <a:r>
              <a:rPr lang="ru-RU" dirty="0" smtClean="0"/>
              <a:t>Пункт 4</a:t>
            </a:r>
          </a:p>
          <a:p>
            <a:pPr lvl="4"/>
            <a:r>
              <a:rPr lang="ru-RU" dirty="0" smtClean="0"/>
              <a:t>Пункт 5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3923928" y="6093296"/>
            <a:ext cx="4608512" cy="216024"/>
          </a:xfrm>
          <a:prstGeom prst="rect">
            <a:avLst/>
          </a:prstGeom>
        </p:spPr>
        <p:txBody>
          <a:bodyPr lIns="0" rIns="0" numCol="1" spcCol="36000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4"/>
            <a:r>
              <a:rPr lang="ru-RU" dirty="0" smtClean="0"/>
              <a:t>Подпись к картинке</a:t>
            </a:r>
          </a:p>
        </p:txBody>
      </p:sp>
      <p:pic>
        <p:nvPicPr>
          <p:cNvPr id="15" name="Picture 14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8797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611560" y="2204864"/>
            <a:ext cx="7920880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table</a:t>
            </a:r>
            <a:endParaRPr lang="ru-RU" dirty="0"/>
          </a:p>
        </p:txBody>
      </p:sp>
      <p:sp>
        <p:nvSpPr>
          <p:cNvPr id="9" name="Block Arc 8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5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5431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Минимал — граф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иаграмма 2"/>
          <p:cNvSpPr>
            <a:spLocks noGrp="1"/>
          </p:cNvSpPr>
          <p:nvPr>
            <p:ph type="chart" sz="quarter" idx="14"/>
          </p:nvPr>
        </p:nvSpPr>
        <p:spPr>
          <a:xfrm>
            <a:off x="611559" y="2204864"/>
            <a:ext cx="7920881" cy="4104456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icon to add chart</a:t>
            </a:r>
            <a:endParaRPr lang="ru-RU" dirty="0"/>
          </a:p>
        </p:txBody>
      </p:sp>
      <p:sp>
        <p:nvSpPr>
          <p:cNvPr id="7" name="Block Arc 6"/>
          <p:cNvSpPr/>
          <p:nvPr userDrawn="1"/>
        </p:nvSpPr>
        <p:spPr>
          <a:xfrm rot="2700000">
            <a:off x="8256762" y="6296965"/>
            <a:ext cx="288032" cy="288032"/>
          </a:xfrm>
          <a:prstGeom prst="blockArc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5" hasCustomPrompt="1"/>
          </p:nvPr>
        </p:nvSpPr>
        <p:spPr>
          <a:xfrm>
            <a:off x="971600" y="476672"/>
            <a:ext cx="5400600" cy="36004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8053092" y="6381327"/>
            <a:ext cx="360040" cy="28803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 b="0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fld id="{ED483BF1-D973-4FCC-A293-19E12CB024E7}" type="slidenum">
              <a:rPr lang="ru-RU" smtClean="0">
                <a:solidFill>
                  <a:srgbClr val="00414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414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1560" y="836712"/>
            <a:ext cx="792088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516215" y="476250"/>
            <a:ext cx="2016597" cy="360363"/>
          </a:xfrm>
          <a:prstGeom prst="rect">
            <a:avLst/>
          </a:prstGeom>
        </p:spPr>
        <p:txBody>
          <a:bodyPr vert="horz" lIns="0" rIns="0" anchor="ctr" anchorCtr="0"/>
          <a:lstStyle>
            <a:lvl1pPr algn="r">
              <a:defRPr sz="10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Раздел</a:t>
            </a:r>
            <a:endParaRPr lang="en-US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628800"/>
            <a:ext cx="7920880" cy="36197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Заголовок</a:t>
            </a:r>
          </a:p>
        </p:txBody>
      </p:sp>
      <p:pic>
        <p:nvPicPr>
          <p:cNvPr id="10" name="Picture 9" descr="logo_quadrat_80_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82971" cy="2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82171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Финальный кадр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6599" y="6093296"/>
            <a:ext cx="3743673" cy="22783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Контакты</a:t>
            </a:r>
          </a:p>
        </p:txBody>
      </p:sp>
      <p:sp>
        <p:nvSpPr>
          <p:cNvPr id="4" name="Прямоугольник 6"/>
          <p:cNvSpPr/>
          <p:nvPr userDrawn="1"/>
        </p:nvSpPr>
        <p:spPr bwMode="gray">
          <a:xfrm>
            <a:off x="7112604" y="6165304"/>
            <a:ext cx="1339027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050" dirty="0" smtClean="0">
                <a:solidFill>
                  <a:prstClr val="white"/>
                </a:solidFill>
              </a:rPr>
              <a:t>© </a:t>
            </a:r>
            <a:r>
              <a:rPr lang="en-US" sz="1050" dirty="0" smtClean="0">
                <a:solidFill>
                  <a:prstClr val="white"/>
                </a:solidFill>
              </a:rPr>
              <a:t>AT Consulting</a:t>
            </a:r>
            <a:r>
              <a:rPr lang="ru-RU" sz="1050" dirty="0" smtClean="0">
                <a:solidFill>
                  <a:prstClr val="white"/>
                </a:solidFill>
              </a:rPr>
              <a:t> — 2012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717032"/>
            <a:ext cx="4392488" cy="194421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400" b="1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b="0" cap="all" spc="60" dirty="0" smtClean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0353607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974895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4E7E3-6727-48EB-ACEC-7CCD918787F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25/12/2014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B97B-46A4-46D1-99F2-4BF3EB8B2A6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0010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208823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110955879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611188" y="3429000"/>
            <a:ext cx="3960812" cy="2088232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Calibri"/>
              </a:rPr>
              <a:t>Название презентации </a:t>
            </a:r>
            <a:br>
              <a:rPr lang="ru-RU" dirty="0" smtClean="0">
                <a:solidFill>
                  <a:prstClr val="white"/>
                </a:solidFill>
                <a:latin typeface="Calibri"/>
              </a:rPr>
            </a:br>
            <a:r>
              <a:rPr lang="ru-RU" dirty="0" smtClean="0">
                <a:solidFill>
                  <a:prstClr val="white"/>
                </a:solidFill>
                <a:latin typeface="Calibri"/>
              </a:rPr>
              <a:t>(если в заголовке длинные слова)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188" y="5661249"/>
            <a:ext cx="3960812" cy="577626"/>
          </a:xfrm>
          <a:prstGeom prst="rect">
            <a:avLst/>
          </a:prstGeom>
        </p:spPr>
        <p:txBody>
          <a:bodyPr lIns="0" anchor="b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Описание презентации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0320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бел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6011862" y="3429000"/>
            <a:ext cx="2520951" cy="172819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2800" baseline="0">
                <a:solidFill>
                  <a:srgbClr val="00ABB3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6011862" y="5661249"/>
            <a:ext cx="2520951" cy="648072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600"/>
              </a:spcBef>
              <a:defRPr>
                <a:solidFill>
                  <a:srgbClr val="00070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68570467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5680365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7289564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03889203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Шмуцтитул (раздел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611561" y="4365104"/>
            <a:ext cx="4248471" cy="1871241"/>
          </a:xfrm>
          <a:prstGeom prst="rect">
            <a:avLst/>
          </a:prstGeom>
        </p:spPr>
        <p:txBody>
          <a:bodyPr lIns="0" rIns="0" numCol="1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None/>
              <a:defRPr sz="1600" b="1" baseline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180000" indent="-180000" defTabSz="809625">
              <a:lnSpc>
                <a:spcPct val="100000"/>
              </a:lnSpc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charset="2"/>
              <a:buChar char="n"/>
              <a:defRPr sz="1300">
                <a:solidFill>
                  <a:srgbClr val="000707"/>
                </a:solidFill>
                <a:latin typeface="Calibri"/>
                <a:cs typeface="Calibri"/>
              </a:defRPr>
            </a:lvl2pPr>
            <a:lvl3pPr marL="180000" indent="0">
              <a:lnSpc>
                <a:spcPct val="100000"/>
              </a:lnSpc>
              <a:spcAft>
                <a:spcPts val="1200"/>
              </a:spcAft>
              <a:buClr>
                <a:schemeClr val="tx2"/>
              </a:buClr>
              <a:buFontTx/>
              <a:buNone/>
              <a:defRPr sz="1000" cap="all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defRPr>
            </a:lvl3pPr>
            <a:lvl4pPr marL="18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1000" i="1" u="sng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4pPr>
            <a:lvl5pPr marL="360000" indent="0">
              <a:lnSpc>
                <a:spcPct val="100000"/>
              </a:lnSpc>
              <a:buClr>
                <a:schemeClr val="tx2"/>
              </a:buClr>
              <a:buFontTx/>
              <a:buNone/>
              <a:defRPr sz="900">
                <a:solidFill>
                  <a:srgbClr val="000707"/>
                </a:solidFill>
                <a:latin typeface="Calibri"/>
                <a:cs typeface="Calibri"/>
              </a:defRPr>
            </a:lvl5pPr>
          </a:lstStyle>
          <a:p>
            <a:pPr lvl="1"/>
            <a:r>
              <a:rPr lang="ru-RU" dirty="0" smtClean="0"/>
              <a:t>Пункт 1</a:t>
            </a:r>
          </a:p>
        </p:txBody>
      </p:sp>
    </p:spTree>
    <p:extLst>
      <p:ext uri="{BB962C8B-B14F-4D97-AF65-F5344CB8AC3E}">
        <p14:creationId xmlns:p14="http://schemas.microsoft.com/office/powerpoint/2010/main" val="47674051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9617175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Шмуцтитул (раздел)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gray">
          <a:xfrm>
            <a:off x="611188" y="2996952"/>
            <a:ext cx="4248844" cy="122413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80000"/>
              </a:lnSpc>
              <a:defRPr sz="38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ru-RU" dirty="0" smtClean="0"/>
              <a:t>Название новой главы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11188" y="4437112"/>
            <a:ext cx="4248472" cy="1872208"/>
          </a:xfrm>
          <a:prstGeom prst="rect">
            <a:avLst/>
          </a:prstGeom>
        </p:spPr>
        <p:txBody>
          <a:bodyPr lIns="0" rIns="0"/>
          <a:lstStyle>
            <a:lvl1pPr>
              <a:spcBef>
                <a:spcPts val="600"/>
              </a:spcBef>
              <a:defRPr sz="2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17250166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slideLayout" Target="../slideLayouts/slideLayout86.xml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slideLayout" Target="../slideLayouts/slideLayout85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29" Type="http://schemas.openxmlformats.org/officeDocument/2006/relationships/slideLayout" Target="../slideLayouts/slideLayout89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slideLayout" Target="../slideLayouts/slideLayout83.xml"/><Relationship Id="rId28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Relationship Id="rId27" Type="http://schemas.openxmlformats.org/officeDocument/2006/relationships/slideLayout" Target="../slideLayouts/slideLayout87.xml"/><Relationship Id="rId30" Type="http://schemas.openxmlformats.org/officeDocument/2006/relationships/slideLayout" Target="../slideLayouts/slideLayout9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18" Type="http://schemas.openxmlformats.org/officeDocument/2006/relationships/slideLayout" Target="../slideLayouts/slideLayout108.xml"/><Relationship Id="rId26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slideLayout" Target="../slideLayouts/slideLayout107.xml"/><Relationship Id="rId25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110.xml"/><Relationship Id="rId29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2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23" Type="http://schemas.openxmlformats.org/officeDocument/2006/relationships/slideLayout" Target="../slideLayouts/slideLayout113.xml"/><Relationship Id="rId28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00.xml"/><Relationship Id="rId19" Type="http://schemas.openxmlformats.org/officeDocument/2006/relationships/slideLayout" Target="../slideLayouts/slideLayout109.xml"/><Relationship Id="rId31" Type="http://schemas.openxmlformats.org/officeDocument/2006/relationships/theme" Target="../theme/theme4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Relationship Id="rId22" Type="http://schemas.openxmlformats.org/officeDocument/2006/relationships/slideLayout" Target="../slideLayouts/slideLayout112.xml"/><Relationship Id="rId27" Type="http://schemas.openxmlformats.org/officeDocument/2006/relationships/slideLayout" Target="../slideLayouts/slideLayout117.xml"/><Relationship Id="rId30" Type="http://schemas.openxmlformats.org/officeDocument/2006/relationships/slideLayout" Target="../slideLayouts/slideLayout1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26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23.xml"/><Relationship Id="rId2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5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29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24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23" Type="http://schemas.openxmlformats.org/officeDocument/2006/relationships/slideLayout" Target="../slideLayouts/slideLayout143.xml"/><Relationship Id="rId28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31" Type="http://schemas.openxmlformats.org/officeDocument/2006/relationships/theme" Target="../theme/theme5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Relationship Id="rId22" Type="http://schemas.openxmlformats.org/officeDocument/2006/relationships/slideLayout" Target="../slideLayouts/slideLayout142.xml"/><Relationship Id="rId27" Type="http://schemas.openxmlformats.org/officeDocument/2006/relationships/slideLayout" Target="../slideLayouts/slideLayout147.xml"/><Relationship Id="rId30" Type="http://schemas.openxmlformats.org/officeDocument/2006/relationships/slideLayout" Target="../slideLayouts/slideLayout1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50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  <p:sldLayoutId id="2147483651" r:id="rId3"/>
    <p:sldLayoutId id="2147483653" r:id="rId4"/>
    <p:sldLayoutId id="2147483678" r:id="rId5"/>
    <p:sldLayoutId id="2147483679" r:id="rId6"/>
    <p:sldLayoutId id="2147483694" r:id="rId7"/>
    <p:sldLayoutId id="2147483680" r:id="rId8"/>
    <p:sldLayoutId id="2147483681" r:id="rId9"/>
    <p:sldLayoutId id="2147483682" r:id="rId10"/>
    <p:sldLayoutId id="2147483654" r:id="rId11"/>
    <p:sldLayoutId id="2147483689" r:id="rId12"/>
    <p:sldLayoutId id="2147483692" r:id="rId13"/>
    <p:sldLayoutId id="2147483690" r:id="rId14"/>
    <p:sldLayoutId id="2147483693" r:id="rId15"/>
    <p:sldLayoutId id="2147483660" r:id="rId16"/>
    <p:sldLayoutId id="2147483669" r:id="rId17"/>
    <p:sldLayoutId id="2147483683" r:id="rId18"/>
    <p:sldLayoutId id="2147483664" r:id="rId19"/>
    <p:sldLayoutId id="2147483688" r:id="rId20"/>
    <p:sldLayoutId id="2147483666" r:id="rId21"/>
    <p:sldLayoutId id="2147483665" r:id="rId22"/>
    <p:sldLayoutId id="2147483667" r:id="rId23"/>
    <p:sldLayoutId id="2147483668" r:id="rId24"/>
    <p:sldLayoutId id="2147483686" r:id="rId25"/>
    <p:sldLayoutId id="2147483687" r:id="rId26"/>
    <p:sldLayoutId id="2147483674" r:id="rId27"/>
    <p:sldLayoutId id="2147483675" r:id="rId28"/>
    <p:sldLayoutId id="2147483671" r:id="rId29"/>
    <p:sldLayoutId id="2147483695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7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7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19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  <p:sldLayoutId id="2147483776" r:id="rId18"/>
    <p:sldLayoutId id="2147483777" r:id="rId19"/>
    <p:sldLayoutId id="2147483778" r:id="rId20"/>
    <p:sldLayoutId id="2147483779" r:id="rId21"/>
    <p:sldLayoutId id="2147483780" r:id="rId22"/>
    <p:sldLayoutId id="2147483781" r:id="rId23"/>
    <p:sldLayoutId id="2147483782" r:id="rId24"/>
    <p:sldLayoutId id="2147483783" r:id="rId25"/>
    <p:sldLayoutId id="2147483784" r:id="rId26"/>
    <p:sldLayoutId id="2147483785" r:id="rId27"/>
    <p:sldLayoutId id="2147483786" r:id="rId28"/>
    <p:sldLayoutId id="2147483787" r:id="rId29"/>
    <p:sldLayoutId id="2147483788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19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808" r:id="rId19"/>
    <p:sldLayoutId id="2147483809" r:id="rId20"/>
    <p:sldLayoutId id="2147483810" r:id="rId21"/>
    <p:sldLayoutId id="2147483811" r:id="rId22"/>
    <p:sldLayoutId id="2147483812" r:id="rId23"/>
    <p:sldLayoutId id="2147483813" r:id="rId24"/>
    <p:sldLayoutId id="2147483814" r:id="rId25"/>
    <p:sldLayoutId id="2147483815" r:id="rId26"/>
    <p:sldLayoutId id="2147483816" r:id="rId27"/>
    <p:sldLayoutId id="2147483817" r:id="rId28"/>
    <p:sldLayoutId id="2147483818" r:id="rId29"/>
    <p:sldLayoutId id="2147483819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52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B1787-E32F-4F90-94CF-53A121D507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D29AD-382C-43A8-A092-E5CDE48096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5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ous-titre 2"/>
          <p:cNvSpPr txBox="1">
            <a:spLocks/>
          </p:cNvSpPr>
          <p:nvPr/>
        </p:nvSpPr>
        <p:spPr bwMode="auto">
          <a:xfrm>
            <a:off x="729720" y="2489096"/>
            <a:ext cx="7938343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2800" b="1" dirty="0">
                <a:solidFill>
                  <a:srgbClr val="144858"/>
                </a:solidFill>
              </a:rPr>
              <a:t>«О проблемах и перспективах развития механизмов предоставления государственных и муниципальных услуг в электронном виде </a:t>
            </a:r>
            <a:endParaRPr lang="ru-RU" sz="2800" b="1" dirty="0" smtClean="0">
              <a:solidFill>
                <a:srgbClr val="144858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2800" b="1" dirty="0" smtClean="0">
                <a:solidFill>
                  <a:srgbClr val="144858"/>
                </a:solidFill>
              </a:rPr>
              <a:t>в </a:t>
            </a:r>
            <a:r>
              <a:rPr lang="ru-RU" sz="2800" b="1" dirty="0">
                <a:solidFill>
                  <a:srgbClr val="144858"/>
                </a:solidFill>
              </a:rPr>
              <a:t>Новосибирской области»</a:t>
            </a:r>
            <a:endParaRPr lang="ru-RU" sz="2800" b="1" dirty="0" smtClean="0">
              <a:solidFill>
                <a:srgbClr val="144858"/>
              </a:solidFill>
            </a:endParaRPr>
          </a:p>
        </p:txBody>
      </p:sp>
      <p:sp>
        <p:nvSpPr>
          <p:cNvPr id="2054" name="Sous-titre 2"/>
          <p:cNvSpPr txBox="1">
            <a:spLocks/>
          </p:cNvSpPr>
          <p:nvPr/>
        </p:nvSpPr>
        <p:spPr bwMode="auto">
          <a:xfrm>
            <a:off x="1259632" y="5589240"/>
            <a:ext cx="7776865" cy="100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rgbClr val="144858"/>
                </a:solidFill>
                <a:latin typeface="Calibri" pitchFamily="34" charset="0"/>
              </a:rPr>
              <a:t>Член Правительства Новосибирской области – 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rgbClr val="144858"/>
                </a:solidFill>
                <a:latin typeface="Calibri" pitchFamily="34" charset="0"/>
              </a:rPr>
              <a:t>руководитель </a:t>
            </a:r>
            <a:r>
              <a:rPr lang="ru-RU" b="1" dirty="0">
                <a:solidFill>
                  <a:srgbClr val="144858"/>
                </a:solidFill>
                <a:latin typeface="Calibri" pitchFamily="34" charset="0"/>
              </a:rPr>
              <a:t>департамента информатизации и развития телекоммуникационных технологий Новосибирской </a:t>
            </a:r>
            <a:r>
              <a:rPr lang="ru-RU" b="1" dirty="0" smtClean="0">
                <a:solidFill>
                  <a:srgbClr val="144858"/>
                </a:solidFill>
                <a:latin typeface="Calibri" pitchFamily="34" charset="0"/>
              </a:rPr>
              <a:t>области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2000" b="1" dirty="0" smtClean="0">
                <a:solidFill>
                  <a:srgbClr val="144858"/>
                </a:solidFill>
                <a:latin typeface="Calibri" pitchFamily="34" charset="0"/>
              </a:rPr>
              <a:t>А.В. </a:t>
            </a:r>
            <a:r>
              <a:rPr lang="ru-RU" sz="2000" b="1" dirty="0" err="1" smtClean="0">
                <a:solidFill>
                  <a:srgbClr val="144858"/>
                </a:solidFill>
                <a:latin typeface="Calibri" pitchFamily="34" charset="0"/>
              </a:rPr>
              <a:t>Дюбанов</a:t>
            </a:r>
            <a:r>
              <a:rPr lang="ru-RU" sz="2000" b="1" dirty="0" smtClean="0">
                <a:solidFill>
                  <a:srgbClr val="144858"/>
                </a:solidFill>
                <a:latin typeface="Calibri" pitchFamily="34" charset="0"/>
              </a:rPr>
              <a:t> </a:t>
            </a:r>
            <a:endParaRPr lang="ru-RU" sz="2000" b="1" dirty="0">
              <a:solidFill>
                <a:srgbClr val="144858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2400" b="1" dirty="0">
                <a:solidFill>
                  <a:srgbClr val="144858"/>
                </a:solidFill>
                <a:latin typeface="Calibri" pitchFamily="34" charset="0"/>
              </a:rPr>
              <a:t>                                                          </a:t>
            </a:r>
          </a:p>
        </p:txBody>
      </p:sp>
      <p:pic>
        <p:nvPicPr>
          <p:cNvPr id="1026" name="Picture 2" descr="D:\UserData\goav\Рабочий стол\gerbns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124024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3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1065130"/>
            <a:ext cx="10657184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7971" y="1268760"/>
            <a:ext cx="871296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Обновленный </a:t>
            </a:r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Единый </a:t>
            </a:r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портал государственных и муниципальных услуг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18966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Перспективы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2444134"/>
            <a:ext cx="5232400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5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2858" y="1714336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100" name="Стрелка вправо 99"/>
          <p:cNvSpPr/>
          <p:nvPr/>
        </p:nvSpPr>
        <p:spPr>
          <a:xfrm rot="5400000">
            <a:off x="4187626" y="637800"/>
            <a:ext cx="590505" cy="154995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1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126954" y="339769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594448" y="564946"/>
            <a:ext cx="79208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Упрощенная регистрация в ЕСИА</a:t>
            </a:r>
            <a:endParaRPr lang="ru-RU" sz="2000" b="1" dirty="0" smtClean="0">
              <a:ln w="12700">
                <a:solidFill>
                  <a:srgbClr val="00797D">
                    <a:satMod val="155000"/>
                  </a:srgbClr>
                </a:solidFill>
                <a:prstDash val="solid"/>
              </a:ln>
              <a:solidFill>
                <a:srgbClr val="419BB8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827583" y="1785625"/>
            <a:ext cx="76877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Организация пунктов активации простой электронной подписи во всех ОИОГВ НСО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871296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53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2808" y="581790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964008" y="428631"/>
            <a:ext cx="6848351" cy="3600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880189" y="1352396"/>
            <a:ext cx="777686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приоритет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дистанционного взаимодействия между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заявителем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 и органами (организациями), предоставляющими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услуги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;</a:t>
            </a:r>
          </a:p>
          <a:p>
            <a:pPr algn="just"/>
            <a:endParaRPr lang="ru-RU" sz="2800" b="1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приоритет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автоматических процедур предоставления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услуг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 algn="just"/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 algn="just">
              <a:buFontTx/>
              <a:buChar char="-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сокращение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сроков предоставления услуг, сокращение числа документов, упрощение процедур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endParaRPr lang="ru-RU" sz="1400" dirty="0">
              <a:solidFill>
                <a:srgbClr val="595959"/>
              </a:solidFill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61123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Принципы оптимизации процедур предоставления услуг:</a:t>
            </a:r>
          </a:p>
        </p:txBody>
      </p:sp>
    </p:spTree>
    <p:extLst>
      <p:ext uri="{BB962C8B-B14F-4D97-AF65-F5344CB8AC3E}">
        <p14:creationId xmlns:p14="http://schemas.microsoft.com/office/powerpoint/2010/main" val="2923547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251520" y="561331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964008" y="428631"/>
            <a:ext cx="6848351" cy="3600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874095" y="1412776"/>
            <a:ext cx="777686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предоставление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информации 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государственных и муниципальных услугах;</a:t>
            </a:r>
          </a:p>
          <a:p>
            <a:pPr marL="457200" indent="-457200" algn="just">
              <a:buFontTx/>
              <a:buChar char="-"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запись заявителя на прием в орган или организацию;</a:t>
            </a:r>
          </a:p>
          <a:p>
            <a:pPr marL="457200" indent="-457200" algn="just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подготовка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заявителем запросов, необходимых для предоставления услуги;</a:t>
            </a:r>
          </a:p>
          <a:p>
            <a:pPr marL="457200" indent="-457200" algn="just">
              <a:buFontTx/>
              <a:buChar char="-"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прием и регистрация органом или организацией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документов для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предоставления услуги;</a:t>
            </a:r>
          </a:p>
          <a:p>
            <a:pPr marL="457200" indent="-457200" algn="just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оплата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государственную пошлину за предоставление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услуги;</a:t>
            </a:r>
            <a:endParaRPr lang="ru-RU" b="1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marL="457200" indent="-457200" algn="just">
              <a:buFontTx/>
              <a:buChar char="-"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взаимодействие органов, предоставляющих государственные услуги, органов, предоставляющих муниципальные услуги, иных государственных органов, органов местного самоуправления, организаций, участвующих в предоставлении государственных и муниципальных услуг;</a:t>
            </a:r>
          </a:p>
          <a:p>
            <a:pPr marL="457200" indent="-457200" algn="just">
              <a:buFontTx/>
              <a:buChar char="-"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направление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результата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предоставления услуги заявителю;</a:t>
            </a:r>
          </a:p>
          <a:p>
            <a:pPr marL="457200" indent="-457200" algn="just">
              <a:buFontTx/>
              <a:buChar char="-"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направление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заявителю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сведений о ходе выполнения запроса о предоставлении услуги;</a:t>
            </a:r>
          </a:p>
          <a:p>
            <a:pPr marL="457200" indent="-457200" algn="just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возможность оценить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качество предоставления услуги;</a:t>
            </a:r>
          </a:p>
          <a:p>
            <a:pPr marL="457200" indent="-457200" algn="just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обжалование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решений, действий или бездействия государственных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служащих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при предоставлении услуги.</a:t>
            </a:r>
          </a:p>
          <a:p>
            <a:pPr marL="285750" indent="-285750">
              <a:buFontTx/>
              <a:buChar char="-"/>
            </a:pPr>
            <a:endParaRPr lang="ru-RU" sz="1400" dirty="0">
              <a:solidFill>
                <a:srgbClr val="595959"/>
              </a:solidFill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61123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Перечень </a:t>
            </a:r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выполняемых в электронной форме административных процедур предоставления услуг</a:t>
            </a:r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:</a:t>
            </a:r>
            <a:endParaRPr lang="ru-RU" sz="2000" b="1" dirty="0">
              <a:ln w="12700">
                <a:solidFill>
                  <a:srgbClr val="00797D">
                    <a:satMod val="155000"/>
                  </a:srgbClr>
                </a:solidFill>
                <a:prstDash val="solid"/>
              </a:ln>
              <a:solidFill>
                <a:srgbClr val="419BB8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554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179512" y="428631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964008" y="428631"/>
            <a:ext cx="6848351" cy="3600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611234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В 2015 году :</a:t>
            </a:r>
            <a:endParaRPr lang="ru-RU" sz="2000" b="1" dirty="0">
              <a:ln w="12700">
                <a:solidFill>
                  <a:srgbClr val="00797D">
                    <a:satMod val="155000"/>
                  </a:srgbClr>
                </a:solidFill>
                <a:prstDash val="solid"/>
              </a:ln>
              <a:solidFill>
                <a:srgbClr val="419BB8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408" y="1998711"/>
            <a:ext cx="3381375" cy="293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535" y="2044476"/>
            <a:ext cx="3352800" cy="290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212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179512" y="428631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964008" y="428631"/>
            <a:ext cx="6848351" cy="3600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880188" y="1844823"/>
            <a:ext cx="8156307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Tx/>
              <a:buChar char="-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Разработка Карт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межведомственного взаимодействия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– ИОГВ НСО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;</a:t>
            </a:r>
          </a:p>
          <a:p>
            <a:pPr marL="457200" indent="-457200">
              <a:spcAft>
                <a:spcPts val="1200"/>
              </a:spcAft>
              <a:buFontTx/>
              <a:buChar char="-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Разработка Паспортов государственных услуг в электронной форме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– ИОГВ НСО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;</a:t>
            </a:r>
          </a:p>
          <a:p>
            <a:pPr marL="457200" indent="-457200">
              <a:spcAft>
                <a:spcPts val="1200"/>
              </a:spcAft>
              <a:buFontTx/>
              <a:buChar char="-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Определение ИОГВ НСО, ответственного за перевод услуг в электронный вид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 – ДИРТТ НСО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;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marL="457200" indent="-457200">
              <a:spcAft>
                <a:spcPts val="1200"/>
              </a:spcAft>
              <a:buFontTx/>
              <a:buChar char="-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Внесение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изменений в административные регламенты в части исполнения административных процедур в электронной форме – ИОГВ НСО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spcAft>
                <a:spcPts val="1200"/>
              </a:spcAft>
              <a:buFontTx/>
              <a:buChar char="-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Разработка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новых портальных форм оказания государственных услуг – ДИРТТ НСО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1400" dirty="0">
              <a:solidFill>
                <a:srgbClr val="595959"/>
              </a:solidFill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611234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В 2015 году :</a:t>
            </a:r>
            <a:endParaRPr lang="ru-RU" sz="2000" b="1" dirty="0">
              <a:ln w="12700">
                <a:solidFill>
                  <a:srgbClr val="00797D">
                    <a:satMod val="155000"/>
                  </a:srgbClr>
                </a:solidFill>
                <a:prstDash val="solid"/>
              </a:ln>
              <a:solidFill>
                <a:srgbClr val="419BB8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4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 bwMode="auto">
          <a:xfrm>
            <a:off x="755576" y="2780928"/>
            <a:ext cx="7938343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3600" b="1" dirty="0" smtClean="0">
                <a:solidFill>
                  <a:srgbClr val="144858"/>
                </a:solidFill>
              </a:rPr>
              <a:t>Спасибо за внимание!</a:t>
            </a:r>
            <a:endParaRPr lang="ru-RU" sz="3600" b="1" dirty="0">
              <a:solidFill>
                <a:srgbClr val="144858"/>
              </a:solidFill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 bwMode="auto">
          <a:xfrm>
            <a:off x="1259632" y="5589240"/>
            <a:ext cx="7776865" cy="100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2400" b="1" dirty="0" smtClean="0">
                <a:solidFill>
                  <a:srgbClr val="144858"/>
                </a:solidFill>
                <a:latin typeface="Calibri" pitchFamily="34" charset="0"/>
              </a:rPr>
              <a:t>                                                          </a:t>
            </a:r>
            <a:endParaRPr lang="ru-RU" sz="2400" b="1" dirty="0">
              <a:solidFill>
                <a:srgbClr val="144858"/>
              </a:solidFill>
              <a:latin typeface="Calibri" pitchFamily="34" charset="0"/>
            </a:endParaRPr>
          </a:p>
        </p:txBody>
      </p:sp>
      <p:pic>
        <p:nvPicPr>
          <p:cNvPr id="7" name="Picture 2" descr="D:\UserData\goav\Рабочий стол\gerbns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124024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784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Стрелка вправо 99"/>
          <p:cNvSpPr/>
          <p:nvPr/>
        </p:nvSpPr>
        <p:spPr>
          <a:xfrm rot="5400000">
            <a:off x="4094851" y="2135002"/>
            <a:ext cx="834164" cy="154995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01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219684" y="922352"/>
            <a:ext cx="9544212" cy="1426528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467544" y="3501008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sz="2800" dirty="0"/>
              <a:t>Д</a:t>
            </a:r>
            <a:r>
              <a:rPr lang="ru-RU" sz="2800" b="1" dirty="0"/>
              <a:t>оля граждан, использующих механизм получения</a:t>
            </a:r>
            <a:r>
              <a:rPr lang="ru-RU" sz="2800" dirty="0"/>
              <a:t> государственных и муниципальных </a:t>
            </a:r>
            <a:r>
              <a:rPr lang="ru-RU" sz="2800" b="1" dirty="0"/>
              <a:t>услуг в электронной форме»</a:t>
            </a:r>
            <a:r>
              <a:rPr lang="ru-RU" sz="2800" dirty="0"/>
              <a:t>, к 2018 году - </a:t>
            </a:r>
            <a:r>
              <a:rPr lang="ru-RU" sz="2800" dirty="0">
                <a:solidFill>
                  <a:srgbClr val="FF0000"/>
                </a:solidFill>
              </a:rPr>
              <a:t>не менее </a:t>
            </a:r>
            <a:r>
              <a:rPr lang="ru-RU" sz="2800" b="1" dirty="0">
                <a:solidFill>
                  <a:srgbClr val="FF0000"/>
                </a:solidFill>
              </a:rPr>
              <a:t>70 </a:t>
            </a:r>
            <a:r>
              <a:rPr lang="ru-RU" sz="2800" b="1" dirty="0" smtClean="0">
                <a:solidFill>
                  <a:srgbClr val="FF0000"/>
                </a:solidFill>
              </a:rPr>
              <a:t>процентов</a:t>
            </a:r>
          </a:p>
          <a:p>
            <a:pPr algn="just"/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13" y="1127784"/>
            <a:ext cx="858484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Указ Президента РФ от 7 мая 2012 года №601 «Об основных направлениях совершенствования системы государственного управления»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611560" y="5805264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ru-RU" sz="2800" dirty="0"/>
              <a:t>В </a:t>
            </a:r>
            <a:r>
              <a:rPr lang="ru-RU" sz="2800" dirty="0"/>
              <a:t>Новосибирской</a:t>
            </a:r>
            <a:r>
              <a:rPr lang="ru-RU" sz="2800" dirty="0"/>
              <a:t> области на </a:t>
            </a:r>
            <a:r>
              <a:rPr lang="ru-RU" sz="2800" dirty="0"/>
              <a:t>25.12.2014</a:t>
            </a:r>
            <a:r>
              <a:rPr lang="ru-RU" sz="2800" dirty="0"/>
              <a:t> – </a:t>
            </a:r>
            <a:r>
              <a:rPr lang="ru-RU" sz="2800" b="1" dirty="0"/>
              <a:t>10,9%</a:t>
            </a:r>
          </a:p>
        </p:txBody>
      </p:sp>
    </p:spTree>
    <p:extLst>
      <p:ext uri="{BB962C8B-B14F-4D97-AF65-F5344CB8AC3E}">
        <p14:creationId xmlns:p14="http://schemas.microsoft.com/office/powerpoint/2010/main" val="2080673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Стрелка вправо 99"/>
          <p:cNvSpPr/>
          <p:nvPr/>
        </p:nvSpPr>
        <p:spPr>
          <a:xfrm rot="5400000">
            <a:off x="4010025" y="2207010"/>
            <a:ext cx="834164" cy="154995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01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219684" y="922352"/>
            <a:ext cx="9363683" cy="1858576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395536" y="3501008"/>
            <a:ext cx="85598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u="sng" dirty="0" smtClean="0"/>
              <a:t>Основные направления </a:t>
            </a:r>
            <a:r>
              <a:rPr lang="ru-RU" dirty="0" smtClean="0"/>
              <a:t>развития </a:t>
            </a:r>
            <a:r>
              <a:rPr lang="ru-RU" dirty="0"/>
              <a:t>механизмов предоставления государственных и муниципальных услуг в электронном виде </a:t>
            </a:r>
            <a:r>
              <a:rPr lang="ru-RU" dirty="0" smtClean="0"/>
              <a:t>:</a:t>
            </a:r>
            <a:endParaRPr lang="ru-RU" dirty="0"/>
          </a:p>
          <a:p>
            <a:pPr algn="just"/>
            <a:r>
              <a:rPr lang="ru-RU" b="1" dirty="0" smtClean="0"/>
              <a:t>- оптимизация </a:t>
            </a:r>
            <a:r>
              <a:rPr lang="ru-RU" b="1" dirty="0"/>
              <a:t>процедур предоставления услуг</a:t>
            </a:r>
            <a:r>
              <a:rPr lang="ru-RU" dirty="0"/>
              <a:t>, а также услуг, предоставляемых государственными и муниципальными учреждениями и другими организациями, в которых размещается государственное или муниципальное задание (заказ), с помощью информационных </a:t>
            </a:r>
            <a:r>
              <a:rPr lang="ru-RU" dirty="0" smtClean="0"/>
              <a:t>технологий;</a:t>
            </a:r>
            <a:endParaRPr lang="ru-RU" dirty="0"/>
          </a:p>
          <a:p>
            <a:pPr algn="just"/>
            <a:r>
              <a:rPr lang="ru-RU" b="1" dirty="0" smtClean="0"/>
              <a:t>- совершенствование </a:t>
            </a:r>
            <a:r>
              <a:rPr lang="ru-RU" b="1" dirty="0"/>
              <a:t>инфраструктуры</a:t>
            </a:r>
            <a:r>
              <a:rPr lang="ru-RU" dirty="0"/>
              <a:t>, обеспечивающей информационно-технологическое взаимодействие информационных систем, используемых для предоставления </a:t>
            </a:r>
            <a:r>
              <a:rPr lang="ru-RU" dirty="0" smtClean="0"/>
              <a:t>услуг.</a:t>
            </a:r>
            <a:endParaRPr lang="ru-RU" dirty="0"/>
          </a:p>
          <a:p>
            <a:pPr lvl="0" algn="just"/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6667" y="1189920"/>
            <a:ext cx="79208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Распоряжение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Правительства РФ от 25.12.2013 №2516-р 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«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Об утверждении Концепции развития механизмов предоставления государственных и муниципальных услуг в электронном виде» 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4504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Стрелка вправо 99"/>
          <p:cNvSpPr/>
          <p:nvPr/>
        </p:nvSpPr>
        <p:spPr>
          <a:xfrm rot="5400000">
            <a:off x="4137806" y="1432400"/>
            <a:ext cx="834164" cy="154995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1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219684" y="922352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274976" y="2708920"/>
            <a:ext cx="8559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800" dirty="0" smtClean="0">
              <a:solidFill>
                <a:srgbClr val="00414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SzPct val="150000"/>
              <a:buFont typeface="Calibri" panose="020F0502020204030204" pitchFamily="34" charset="0"/>
              <a:buChar char="?"/>
            </a:pPr>
            <a:r>
              <a:rPr lang="ru-RU" u="sng" dirty="0" smtClean="0">
                <a:solidFill>
                  <a:srgbClr val="004144"/>
                </a:solidFill>
              </a:rPr>
              <a:t>приведение </a:t>
            </a:r>
            <a:r>
              <a:rPr lang="ru-RU" u="sng" dirty="0">
                <a:solidFill>
                  <a:srgbClr val="004144"/>
                </a:solidFill>
              </a:rPr>
              <a:t>административных регламентов в соответствие с требованиями Федерального закона </a:t>
            </a:r>
            <a:r>
              <a:rPr lang="ru-RU" u="sng" dirty="0" smtClean="0">
                <a:solidFill>
                  <a:srgbClr val="004144"/>
                </a:solidFill>
              </a:rPr>
              <a:t>от </a:t>
            </a:r>
            <a:r>
              <a:rPr lang="ru-RU" sz="1600" u="sng" dirty="0" smtClean="0">
                <a:solidFill>
                  <a:srgbClr val="004144"/>
                </a:solidFill>
              </a:rPr>
              <a:t>27.10.2010 №210-ФЗ;</a:t>
            </a:r>
          </a:p>
          <a:p>
            <a:pPr marL="285750" indent="-285750">
              <a:buFontTx/>
              <a:buChar char="-"/>
            </a:pPr>
            <a:endParaRPr lang="ru-RU" sz="1600" u="sng" dirty="0">
              <a:solidFill>
                <a:srgbClr val="004144"/>
              </a:solidFill>
            </a:endParaRPr>
          </a:p>
          <a:p>
            <a:pPr marL="285750" indent="-285750" algn="just">
              <a:buSzPct val="150000"/>
              <a:buFont typeface="Calibri" panose="020F0502020204030204" pitchFamily="34" charset="0"/>
              <a:buChar char="?"/>
            </a:pPr>
            <a:r>
              <a:rPr lang="ru-RU" sz="1600" u="sng" dirty="0" smtClean="0">
                <a:solidFill>
                  <a:srgbClr val="004144"/>
                </a:solidFill>
              </a:rPr>
              <a:t>обеспечение </a:t>
            </a:r>
            <a:r>
              <a:rPr lang="ru-RU" sz="1600" u="sng" dirty="0">
                <a:solidFill>
                  <a:srgbClr val="004144"/>
                </a:solidFill>
              </a:rPr>
              <a:t>актуальности </a:t>
            </a:r>
            <a:r>
              <a:rPr lang="ru-RU" sz="1600" u="sng" dirty="0" smtClean="0">
                <a:solidFill>
                  <a:srgbClr val="004144"/>
                </a:solidFill>
              </a:rPr>
              <a:t>информации </a:t>
            </a:r>
            <a:r>
              <a:rPr lang="ru-RU" sz="1600" u="sng" dirty="0">
                <a:solidFill>
                  <a:srgbClr val="004144"/>
                </a:solidFill>
              </a:rPr>
              <a:t>об </a:t>
            </a:r>
            <a:r>
              <a:rPr lang="ru-RU" sz="1600" u="sng" dirty="0" smtClean="0">
                <a:solidFill>
                  <a:srgbClr val="004144"/>
                </a:solidFill>
              </a:rPr>
              <a:t>услугах, </a:t>
            </a:r>
            <a:r>
              <a:rPr lang="ru-RU" sz="1600" u="sng" dirty="0">
                <a:solidFill>
                  <a:srgbClr val="004144"/>
                </a:solidFill>
              </a:rPr>
              <a:t>размещаемой в </a:t>
            </a:r>
            <a:r>
              <a:rPr lang="ru-RU" sz="1600" u="sng" dirty="0" smtClean="0">
                <a:solidFill>
                  <a:srgbClr val="004144"/>
                </a:solidFill>
              </a:rPr>
              <a:t>ФГИС «Федеральный </a:t>
            </a:r>
            <a:r>
              <a:rPr lang="ru-RU" sz="1600" u="sng" dirty="0">
                <a:solidFill>
                  <a:srgbClr val="004144"/>
                </a:solidFill>
              </a:rPr>
              <a:t>реестр государственных и муниципальных услуг (функций)» </a:t>
            </a:r>
            <a:r>
              <a:rPr lang="ru-RU" sz="1600" u="sng" dirty="0" smtClean="0">
                <a:solidFill>
                  <a:srgbClr val="004144"/>
                </a:solidFill>
              </a:rPr>
              <a:t>и </a:t>
            </a:r>
            <a:r>
              <a:rPr lang="ru-RU" sz="1600" u="sng" dirty="0">
                <a:solidFill>
                  <a:srgbClr val="004144"/>
                </a:solidFill>
              </a:rPr>
              <a:t>публикуемой </a:t>
            </a:r>
            <a:r>
              <a:rPr lang="ru-RU" sz="1600" u="sng" dirty="0" smtClean="0">
                <a:solidFill>
                  <a:srgbClr val="004144"/>
                </a:solidFill>
              </a:rPr>
              <a:t>на Едином портале </a:t>
            </a:r>
            <a:r>
              <a:rPr lang="ru-RU" sz="1600" u="sng" dirty="0">
                <a:solidFill>
                  <a:srgbClr val="004144"/>
                </a:solidFill>
              </a:rPr>
              <a:t>государственных и муниципальных услуг (функций</a:t>
            </a:r>
            <a:r>
              <a:rPr lang="ru-RU" sz="1600" u="sng" dirty="0" smtClean="0">
                <a:solidFill>
                  <a:srgbClr val="004144"/>
                </a:solidFill>
              </a:rPr>
              <a:t>);</a:t>
            </a:r>
          </a:p>
          <a:p>
            <a:pPr marL="285750" indent="-285750">
              <a:buFontTx/>
              <a:buChar char="-"/>
            </a:pPr>
            <a:endParaRPr lang="ru-RU" sz="1600" u="sng" dirty="0">
              <a:solidFill>
                <a:srgbClr val="004144"/>
              </a:solidFill>
            </a:endParaRPr>
          </a:p>
          <a:p>
            <a:pPr marL="285750" indent="-285750" algn="just">
              <a:buSzPct val="150000"/>
              <a:buFont typeface="Wingdings" panose="05000000000000000000" pitchFamily="2" charset="2"/>
              <a:buChar char="ü"/>
            </a:pPr>
            <a:r>
              <a:rPr lang="ru-RU" sz="1600" u="sng" dirty="0" smtClean="0">
                <a:solidFill>
                  <a:srgbClr val="004144"/>
                </a:solidFill>
              </a:rPr>
              <a:t>интеграция </a:t>
            </a:r>
            <a:r>
              <a:rPr lang="ru-RU" sz="1600" u="sng" dirty="0">
                <a:solidFill>
                  <a:srgbClr val="004144"/>
                </a:solidFill>
              </a:rPr>
              <a:t>информационной системы МФЦ с системами органов (организаций), предоставляющих услуги, организаций, участвующих в предоставлении услуг, а также с Единым порталом;</a:t>
            </a:r>
          </a:p>
          <a:p>
            <a:pPr marL="285750" indent="-285750">
              <a:buFontTx/>
              <a:buChar char="-"/>
            </a:pPr>
            <a:endParaRPr lang="ru-RU" sz="1600" u="sng" dirty="0">
              <a:solidFill>
                <a:srgbClr val="004144"/>
              </a:solidFill>
            </a:endParaRPr>
          </a:p>
          <a:p>
            <a:pPr marL="285750" indent="-285750" algn="just">
              <a:buSzPct val="150000"/>
              <a:buFont typeface="Calibri" panose="020F0502020204030204" pitchFamily="34" charset="0"/>
              <a:buChar char="?"/>
            </a:pPr>
            <a:r>
              <a:rPr lang="ru-RU" sz="1600" u="sng" dirty="0" smtClean="0">
                <a:solidFill>
                  <a:srgbClr val="004144"/>
                </a:solidFill>
              </a:rPr>
              <a:t>получения </a:t>
            </a:r>
            <a:r>
              <a:rPr lang="ru-RU" sz="1600" u="sng" dirty="0">
                <a:solidFill>
                  <a:srgbClr val="004144"/>
                </a:solidFill>
              </a:rPr>
              <a:t>всех необходимых для предоставления услуг сведений из органов государственной власти и органов местного самоуправления, </a:t>
            </a:r>
            <a:r>
              <a:rPr lang="ru-RU" sz="1600" u="sng" dirty="0" smtClean="0">
                <a:solidFill>
                  <a:srgbClr val="004144"/>
                </a:solidFill>
              </a:rPr>
              <a:t>запрет </a:t>
            </a:r>
            <a:r>
              <a:rPr lang="ru-RU" sz="1600" u="sng" dirty="0">
                <a:solidFill>
                  <a:srgbClr val="004144"/>
                </a:solidFill>
              </a:rPr>
              <a:t>требования о предоставлении таких сведений от заявителей</a:t>
            </a:r>
            <a:r>
              <a:rPr lang="ru-RU" sz="1600" u="sng" dirty="0" smtClean="0">
                <a:solidFill>
                  <a:srgbClr val="004144"/>
                </a:solidFill>
              </a:rPr>
              <a:t>.</a:t>
            </a:r>
          </a:p>
          <a:p>
            <a:pPr algn="just"/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6667" y="1189920"/>
            <a:ext cx="79208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Оптимизация </a:t>
            </a:r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процедур предоставления </a:t>
            </a:r>
            <a:r>
              <a:rPr lang="ru-RU" sz="2000" b="1" dirty="0" smtClean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услуг: </a:t>
            </a:r>
            <a:endParaRPr lang="ru-RU" sz="2000" b="1" dirty="0">
              <a:ln w="12700">
                <a:solidFill>
                  <a:srgbClr val="00797D">
                    <a:satMod val="155000"/>
                  </a:srgbClr>
                </a:solidFill>
                <a:prstDash val="solid"/>
              </a:ln>
              <a:solidFill>
                <a:srgbClr val="419BB8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924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196261" y="29597"/>
            <a:ext cx="9363683" cy="850464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1036017" y="116632"/>
            <a:ext cx="6848351" cy="7920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Количество государственных услуг, предоставленных в электронной форме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7031"/>
              </p:ext>
            </p:extLst>
          </p:nvPr>
        </p:nvGraphicFramePr>
        <p:xfrm>
          <a:off x="1016253" y="1124744"/>
          <a:ext cx="7112589" cy="5370065"/>
        </p:xfrm>
        <a:graphic>
          <a:graphicData uri="http://schemas.openxmlformats.org/drawingml/2006/table">
            <a:tbl>
              <a:tblPr/>
              <a:tblGrid>
                <a:gridCol w="5256584"/>
                <a:gridCol w="1856005"/>
              </a:tblGrid>
              <a:tr h="5163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исполнительного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органа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государственной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власти Новосибирской области </a:t>
                      </a:r>
                    </a:p>
                  </a:txBody>
                  <a:tcPr marL="5493" marR="5493" marT="5493" marB="0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заявок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 ЕПГУ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93" marR="5493" marT="5493" marB="0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имущества и земельных отношений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лесного хозяйства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по охране животного мира 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138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природных ресурсов и охраны окружающей среды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физической культуры и спорта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406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Инспекция государственного надзора за техническим состоянием самоходных машин и других видов техники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Инспекция государственного строительного надзора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2406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 промышленности, торговли и развития предпринимательства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здравоохранения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образования‚ науки и инновационной политики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902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региональной политики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сельского хозяйства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социального развития Новосибирской области 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159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142810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строительства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транспорта и дорожного хозяйства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труда‚ занятости и трудовых ресурсов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2197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Министерство экономического развития Новосибирской области</a:t>
                      </a:r>
                    </a:p>
                  </a:txBody>
                  <a:tcPr marL="5493" marR="5493" marT="5493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4281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1 834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93" marR="5493" marT="5493" marB="0" anchor="b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524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322463" y="-171400"/>
            <a:ext cx="9363683" cy="2808312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1036017" y="116632"/>
            <a:ext cx="6848351" cy="7920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В 2014 году департаментом совместно с министерством образования, науки и инновационной политики Новосибирской области, администрациями муниципальных образований Новосибирской области проводились мероприятия по популяризации оказания услуги по зачислению в детские сады в электронной форме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151121"/>
              </p:ext>
            </p:extLst>
          </p:nvPr>
        </p:nvGraphicFramePr>
        <p:xfrm>
          <a:off x="1115616" y="2838291"/>
          <a:ext cx="7272808" cy="2438400"/>
        </p:xfrm>
        <a:graphic>
          <a:graphicData uri="http://schemas.openxmlformats.org/drawingml/2006/table">
            <a:tbl>
              <a:tblPr/>
              <a:tblGrid>
                <a:gridCol w="5904656"/>
                <a:gridCol w="1368152"/>
              </a:tblGrid>
              <a:tr h="7162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услуги 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заявок с ЕПГУ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Прием заявлений, постановка на учет и зачисление детей в образовательные учреждения, реализующие основную общеобразовательную программу дошкольного образования (детские сады)</a:t>
                      </a:r>
                    </a:p>
                  </a:txBody>
                  <a:tcPr marL="7620" marR="7620" marT="7620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4 813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73914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Информирование о ходе оказания услуги по приему заявлений, постановке на учет и зачислению детей в образовательные учреждения, реализующие основную образовательную программу дошкольного образования (детские сады)</a:t>
                      </a:r>
                    </a:p>
                  </a:txBody>
                  <a:tcPr marL="7620" marR="7620" marT="7620" marB="0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233 642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26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9" descr="G:\Файлы\Работа\presentation\new\slide 3\3-4-8_03 (2)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108520" y="71888"/>
            <a:ext cx="9363683" cy="1628920"/>
          </a:xfrm>
          <a:prstGeom prst="rect">
            <a:avLst/>
          </a:prstGeom>
          <a:noFill/>
          <a:ln w="0">
            <a:noFill/>
          </a:ln>
          <a:effectLst>
            <a:outerShdw blurRad="279400" dist="38100" dir="5400000" algn="t" rotWithShape="0">
              <a:schemeClr val="tx1">
                <a:lumMod val="75000"/>
                <a:lumOff val="25000"/>
              </a:schemeClr>
            </a:outerShdw>
          </a:effectLst>
          <a:extLst/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971600" y="188640"/>
            <a:ext cx="6848351" cy="15841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Популяризация Единого портала государственных и муниципальных услуг в Новосибирской области и технологии оказания государственных и муниципальных услуг в электронном виде:</a:t>
            </a:r>
          </a:p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n-cs"/>
            </a:endParaRPr>
          </a:p>
          <a:p>
            <a:pPr algn="ctr"/>
            <a:endParaRPr lang="ru-RU" dirty="0"/>
          </a:p>
          <a:p>
            <a:pPr marL="342900" lvl="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проведение </a:t>
            </a:r>
            <a:r>
              <a:rPr lang="ru-RU" dirty="0" err="1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промоакций</a:t>
            </a:r>
            <a:r>
              <a:rPr lang="en-US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0707"/>
              </a:solidFill>
              <a:latin typeface="+mn-lt"/>
              <a:cs typeface="Times New Roman" panose="02020603050405020304" pitchFamily="18" charset="0"/>
            </a:endParaRPr>
          </a:p>
          <a:p>
            <a:pPr marL="342900" lvl="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проведение обучающих мероприятий</a:t>
            </a:r>
            <a:r>
              <a:rPr lang="en-US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0707"/>
              </a:solidFill>
              <a:latin typeface="+mn-lt"/>
              <a:cs typeface="Times New Roman" panose="02020603050405020304" pitchFamily="18" charset="0"/>
            </a:endParaRPr>
          </a:p>
          <a:p>
            <a:pPr marL="342900" lvl="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размещение и распространение визуальной рекламы;</a:t>
            </a:r>
          </a:p>
          <a:p>
            <a:pPr marL="342900" lvl="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продвижение на популярных Интернет-ресурсах;</a:t>
            </a:r>
          </a:p>
          <a:p>
            <a:pPr marL="342900" lvl="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создание и размещение видео-инструкций по заполнению форм заявлений на предоставление государственных и муниципальных услуг;</a:t>
            </a:r>
          </a:p>
          <a:p>
            <a:pPr marL="342900" lvl="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создание и трансляция мультипликационных рекламных видеороликов;</a:t>
            </a:r>
          </a:p>
          <a:p>
            <a:pPr marL="342900" indent="-342900">
              <a:buClr>
                <a:schemeClr val="tx1">
                  <a:lumMod val="90000"/>
                  <a:lumOff val="1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проведение конкурса среди школьников Новосибирской области «Электронные услуги </a:t>
            </a:r>
            <a:r>
              <a:rPr lang="ru-RU" dirty="0" smtClean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- 2014</a:t>
            </a:r>
            <a:r>
              <a:rPr lang="ru-RU" dirty="0">
                <a:solidFill>
                  <a:srgbClr val="000707"/>
                </a:solidFill>
                <a:latin typeface="+mn-lt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07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976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590" y="-194558"/>
            <a:ext cx="9925050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1036017" y="116632"/>
            <a:ext cx="6848351" cy="7920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Проблемы оказания государственных услуг в электронной форме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Низкий уровень информированности населения </a:t>
            </a:r>
            <a:r>
              <a:rPr lang="ru-RU" sz="2400" dirty="0" smtClean="0"/>
              <a:t>о возможности получения </a:t>
            </a:r>
            <a:r>
              <a:rPr lang="ru-RU" sz="2400" dirty="0"/>
              <a:t>государственных </a:t>
            </a:r>
            <a:r>
              <a:rPr lang="ru-RU" sz="2400" dirty="0" smtClean="0"/>
              <a:t>услуг в </a:t>
            </a:r>
            <a:r>
              <a:rPr lang="ru-RU" sz="2400" dirty="0"/>
              <a:t>электронной </a:t>
            </a:r>
            <a:r>
              <a:rPr lang="ru-RU" sz="2400" dirty="0" smtClean="0"/>
              <a:t>форме   </a:t>
            </a:r>
          </a:p>
          <a:p>
            <a:endParaRPr lang="ru-RU" sz="2400" dirty="0" smtClean="0"/>
          </a:p>
          <a:p>
            <a:endParaRPr lang="ru-RU" sz="2400" dirty="0"/>
          </a:p>
          <a:p>
            <a:pPr algn="ctr"/>
            <a:r>
              <a:rPr lang="ru-RU" sz="2400" dirty="0" smtClean="0"/>
              <a:t>Низкий </a:t>
            </a:r>
            <a:r>
              <a:rPr lang="ru-RU" sz="2400" dirty="0"/>
              <a:t>уровень востребованности электронных сервисов межведомственного взаимодействия </a:t>
            </a:r>
            <a:r>
              <a:rPr lang="ru-RU" sz="2400" dirty="0" smtClean="0"/>
              <a:t>среди сотрудников </a:t>
            </a:r>
            <a:r>
              <a:rPr lang="ru-RU" sz="2400" dirty="0"/>
              <a:t>органов </a:t>
            </a:r>
            <a:r>
              <a:rPr lang="ru-RU" sz="2400" dirty="0" smtClean="0"/>
              <a:t>власти</a:t>
            </a:r>
            <a:endParaRPr lang="ru-RU" sz="2400" dirty="0" smtClean="0"/>
          </a:p>
          <a:p>
            <a:pPr fontAlgn="t"/>
            <a:endParaRPr lang="ru-RU" sz="2400" dirty="0" smtClean="0"/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algn="ctr" fontAlgn="t"/>
            <a:r>
              <a:rPr lang="ru-RU" sz="2400" dirty="0" smtClean="0"/>
              <a:t>Не зная о межведомственном взаимодействии, заявители самостоятельно предоставляют </a:t>
            </a:r>
            <a:r>
              <a:rPr lang="ru-RU" sz="2400" dirty="0"/>
              <a:t>все </a:t>
            </a:r>
            <a:r>
              <a:rPr lang="ru-RU" sz="2400" dirty="0" smtClean="0"/>
              <a:t>документы</a:t>
            </a:r>
            <a:endParaRPr lang="ru-RU" sz="2400" b="1" dirty="0" smtClean="0">
              <a:solidFill>
                <a:srgbClr val="007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800" dirty="0" smtClean="0">
                <a:solidFill>
                  <a:srgbClr val="007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7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sz="1800" dirty="0" smtClean="0">
              <a:solidFill>
                <a:srgbClr val="007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rgbClr val="007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7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5400000">
            <a:off x="4137806" y="2135002"/>
            <a:ext cx="834164" cy="154995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4254852" y="4179457"/>
            <a:ext cx="834164" cy="154995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26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588" y="-104533"/>
            <a:ext cx="10513168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1" b="3939"/>
          <a:stretch/>
        </p:blipFill>
        <p:spPr bwMode="auto">
          <a:xfrm>
            <a:off x="236226" y="1268760"/>
            <a:ext cx="8728262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16632"/>
            <a:ext cx="871296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ln w="12700">
                  <a:solidFill>
                    <a:srgbClr val="00797D">
                      <a:satMod val="155000"/>
                    </a:srgbClr>
                  </a:solidFill>
                  <a:prstDash val="solid"/>
                </a:ln>
                <a:solidFill>
                  <a:srgbClr val="419BB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Единый портал государственных и муниципальных услуг</a:t>
            </a:r>
          </a:p>
        </p:txBody>
      </p:sp>
    </p:spTree>
    <p:extLst>
      <p:ext uri="{BB962C8B-B14F-4D97-AF65-F5344CB8AC3E}">
        <p14:creationId xmlns:p14="http://schemas.microsoft.com/office/powerpoint/2010/main" val="215222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a3d872299e41ebc9e7b3cbbde442ef816fe884"/>
</p:tagLst>
</file>

<file path=ppt/theme/theme1.xml><?xml version="1.0" encoding="utf-8"?>
<a:theme xmlns:a="http://schemas.openxmlformats.org/drawingml/2006/main" name="Шаблон с примерами V2.3">
  <a:themeElements>
    <a:clrScheme name="ATC_1 1">
      <a:dk1>
        <a:srgbClr val="004144"/>
      </a:dk1>
      <a:lt1>
        <a:sysClr val="window" lastClr="FFFFFF"/>
      </a:lt1>
      <a:dk2>
        <a:srgbClr val="00797D"/>
      </a:dk2>
      <a:lt2>
        <a:srgbClr val="419BB8"/>
      </a:lt2>
      <a:accent1>
        <a:srgbClr val="DC5A20"/>
      </a:accent1>
      <a:accent2>
        <a:srgbClr val="C0C1BF"/>
      </a:accent2>
      <a:accent3>
        <a:srgbClr val="9FC62C"/>
      </a:accent3>
      <a:accent4>
        <a:srgbClr val="1FA072"/>
      </a:accent4>
      <a:accent5>
        <a:srgbClr val="4BACC6"/>
      </a:accent5>
      <a:accent6>
        <a:srgbClr val="F6BC1E"/>
      </a:accent6>
      <a:hlink>
        <a:srgbClr val="00478A"/>
      </a:hlink>
      <a:folHlink>
        <a:srgbClr val="BD2D6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6350"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1" hangingPunct="1">
          <a:defRPr sz="4200" dirty="0" smtClean="0">
            <a:solidFill>
              <a:srgbClr val="595959"/>
            </a:solidFill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Шаблон с примерами V2.3">
  <a:themeElements>
    <a:clrScheme name="ATC_1 1">
      <a:dk1>
        <a:srgbClr val="004144"/>
      </a:dk1>
      <a:lt1>
        <a:sysClr val="window" lastClr="FFFFFF"/>
      </a:lt1>
      <a:dk2>
        <a:srgbClr val="00797D"/>
      </a:dk2>
      <a:lt2>
        <a:srgbClr val="419BB8"/>
      </a:lt2>
      <a:accent1>
        <a:srgbClr val="DC5A20"/>
      </a:accent1>
      <a:accent2>
        <a:srgbClr val="C0C1BF"/>
      </a:accent2>
      <a:accent3>
        <a:srgbClr val="9FC62C"/>
      </a:accent3>
      <a:accent4>
        <a:srgbClr val="1FA072"/>
      </a:accent4>
      <a:accent5>
        <a:srgbClr val="4BACC6"/>
      </a:accent5>
      <a:accent6>
        <a:srgbClr val="F6BC1E"/>
      </a:accent6>
      <a:hlink>
        <a:srgbClr val="00478A"/>
      </a:hlink>
      <a:folHlink>
        <a:srgbClr val="BD2D6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6350"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1" hangingPunct="1">
          <a:defRPr sz="4200" dirty="0" smtClean="0">
            <a:solidFill>
              <a:srgbClr val="595959"/>
            </a:solidFill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Шаблон с примерами V2.3">
  <a:themeElements>
    <a:clrScheme name="ATC_1 1">
      <a:dk1>
        <a:srgbClr val="004144"/>
      </a:dk1>
      <a:lt1>
        <a:sysClr val="window" lastClr="FFFFFF"/>
      </a:lt1>
      <a:dk2>
        <a:srgbClr val="00797D"/>
      </a:dk2>
      <a:lt2>
        <a:srgbClr val="419BB8"/>
      </a:lt2>
      <a:accent1>
        <a:srgbClr val="DC5A20"/>
      </a:accent1>
      <a:accent2>
        <a:srgbClr val="C0C1BF"/>
      </a:accent2>
      <a:accent3>
        <a:srgbClr val="9FC62C"/>
      </a:accent3>
      <a:accent4>
        <a:srgbClr val="1FA072"/>
      </a:accent4>
      <a:accent5>
        <a:srgbClr val="4BACC6"/>
      </a:accent5>
      <a:accent6>
        <a:srgbClr val="F6BC1E"/>
      </a:accent6>
      <a:hlink>
        <a:srgbClr val="00478A"/>
      </a:hlink>
      <a:folHlink>
        <a:srgbClr val="BD2D6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6350"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1" hangingPunct="1">
          <a:defRPr sz="4200" dirty="0" smtClean="0">
            <a:solidFill>
              <a:srgbClr val="595959"/>
            </a:solidFill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Шаблон с примерами V2.3">
  <a:themeElements>
    <a:clrScheme name="ATC_1 1">
      <a:dk1>
        <a:srgbClr val="004144"/>
      </a:dk1>
      <a:lt1>
        <a:sysClr val="window" lastClr="FFFFFF"/>
      </a:lt1>
      <a:dk2>
        <a:srgbClr val="00797D"/>
      </a:dk2>
      <a:lt2>
        <a:srgbClr val="419BB8"/>
      </a:lt2>
      <a:accent1>
        <a:srgbClr val="DC5A20"/>
      </a:accent1>
      <a:accent2>
        <a:srgbClr val="C0C1BF"/>
      </a:accent2>
      <a:accent3>
        <a:srgbClr val="9FC62C"/>
      </a:accent3>
      <a:accent4>
        <a:srgbClr val="1FA072"/>
      </a:accent4>
      <a:accent5>
        <a:srgbClr val="4BACC6"/>
      </a:accent5>
      <a:accent6>
        <a:srgbClr val="F6BC1E"/>
      </a:accent6>
      <a:hlink>
        <a:srgbClr val="00478A"/>
      </a:hlink>
      <a:folHlink>
        <a:srgbClr val="BD2D6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6350"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1" hangingPunct="1">
          <a:defRPr sz="4200" dirty="0" smtClean="0">
            <a:solidFill>
              <a:srgbClr val="595959"/>
            </a:solidFill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Шаблон с примерами V2.3">
  <a:themeElements>
    <a:clrScheme name="ATC_1 1">
      <a:dk1>
        <a:srgbClr val="004144"/>
      </a:dk1>
      <a:lt1>
        <a:sysClr val="window" lastClr="FFFFFF"/>
      </a:lt1>
      <a:dk2>
        <a:srgbClr val="00797D"/>
      </a:dk2>
      <a:lt2>
        <a:srgbClr val="419BB8"/>
      </a:lt2>
      <a:accent1>
        <a:srgbClr val="DC5A20"/>
      </a:accent1>
      <a:accent2>
        <a:srgbClr val="C0C1BF"/>
      </a:accent2>
      <a:accent3>
        <a:srgbClr val="9FC62C"/>
      </a:accent3>
      <a:accent4>
        <a:srgbClr val="1FA072"/>
      </a:accent4>
      <a:accent5>
        <a:srgbClr val="4BACC6"/>
      </a:accent5>
      <a:accent6>
        <a:srgbClr val="F6BC1E"/>
      </a:accent6>
      <a:hlink>
        <a:srgbClr val="00478A"/>
      </a:hlink>
      <a:folHlink>
        <a:srgbClr val="BD2D6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6350"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1" hangingPunct="1">
          <a:defRPr sz="4200" dirty="0" smtClean="0">
            <a:solidFill>
              <a:srgbClr val="595959"/>
            </a:solidFill>
            <a:cs typeface="Arial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12694</TotalTime>
  <Words>900</Words>
  <Application>Microsoft Office PowerPoint</Application>
  <PresentationFormat>Экран (4:3)</PresentationFormat>
  <Paragraphs>121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Шаблон с примерами V2.3</vt:lpstr>
      <vt:lpstr>1_Шаблон с примерами V2.3</vt:lpstr>
      <vt:lpstr>2_Шаблон с примерами V2.3</vt:lpstr>
      <vt:lpstr>3_Шаблон с примерами V2.3</vt:lpstr>
      <vt:lpstr>4_Шаблон с примерами V2.3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МФЦ</dc:title>
  <dc:creator>avozzhaeva@at-consulting.ru</dc:creator>
  <cp:lastModifiedBy>Жданова Ольга Сергеевна</cp:lastModifiedBy>
  <cp:revision>788</cp:revision>
  <cp:lastPrinted>2014-12-25T06:41:00Z</cp:lastPrinted>
  <dcterms:created xsi:type="dcterms:W3CDTF">2011-07-14T13:16:56Z</dcterms:created>
  <dcterms:modified xsi:type="dcterms:W3CDTF">2014-12-26T04:58:20Z</dcterms:modified>
</cp:coreProperties>
</file>