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1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.xml" ContentType="application/vnd.openxmlformats-officedocument.presentationml.notesSlid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drawings/drawing1.xml" ContentType="application/vnd.openxmlformats-officedocument.drawingml.chartshape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296" r:id="rId2"/>
    <p:sldId id="353" r:id="rId3"/>
    <p:sldId id="342" r:id="rId4"/>
    <p:sldId id="371" r:id="rId5"/>
    <p:sldId id="368" r:id="rId6"/>
    <p:sldId id="372" r:id="rId7"/>
    <p:sldId id="359" r:id="rId8"/>
    <p:sldId id="374" r:id="rId9"/>
    <p:sldId id="350" r:id="rId10"/>
    <p:sldId id="373" r:id="rId11"/>
    <p:sldId id="351" r:id="rId12"/>
  </p:sldIdLst>
  <p:sldSz cx="12192000" cy="6858000"/>
  <p:notesSz cx="7010400" cy="92964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93472"/>
    <a:srgbClr val="C00000"/>
    <a:srgbClr val="2A3574"/>
    <a:srgbClr val="336699"/>
    <a:srgbClr val="E5033E"/>
    <a:srgbClr val="F7931E"/>
    <a:srgbClr val="669845"/>
    <a:srgbClr val="29B8FF"/>
    <a:srgbClr val="5B9BD5"/>
    <a:srgbClr val="59595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27F97BB-C833-4FB7-BDE5-3F7075034690}" styleName="Стиль из темы 2 - акцент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18603FDC-E32A-4AB5-989C-0864C3EAD2B8}" styleName="Стиль из темы 2 - акцент 2">
    <a:tblBg>
      <a:fillRef idx="3">
        <a:schemeClr val="accent2"/>
      </a:fillRef>
      <a:effectRef idx="3">
        <a:schemeClr val="accent2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2">
                <a:tint val="50000"/>
              </a:schemeClr>
            </a:lnRef>
          </a:left>
          <a:right>
            <a:lnRef idx="1">
              <a:schemeClr val="accent2">
                <a:tint val="50000"/>
              </a:schemeClr>
            </a:lnRef>
          </a:right>
          <a:top>
            <a:lnRef idx="1">
              <a:schemeClr val="accent2">
                <a:tint val="50000"/>
              </a:schemeClr>
            </a:lnRef>
          </a:top>
          <a:bottom>
            <a:lnRef idx="1">
              <a:schemeClr val="accent2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DF18680-E054-41AD-8BC1-D1AEF772440D}" styleName="Средний стиль 2 —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22838BEF-8BB2-4498-84A7-C5851F593DF1}" styleName="Средний стиль 4 —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450" autoAdjust="0"/>
    <p:restoredTop sz="94070" autoAdjust="0"/>
  </p:normalViewPr>
  <p:slideViewPr>
    <p:cSldViewPr snapToGrid="0">
      <p:cViewPr varScale="1">
        <p:scale>
          <a:sx n="64" d="100"/>
          <a:sy n="64" d="100"/>
        </p:scale>
        <p:origin x="96" y="4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4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5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6.xlsx"/><Relationship Id="rId2" Type="http://schemas.microsoft.com/office/2011/relationships/chartColorStyle" Target="colors7.xml"/><Relationship Id="rId1" Type="http://schemas.microsoft.com/office/2011/relationships/chartStyle" Target="style7.xml"/><Relationship Id="rId4" Type="http://schemas.openxmlformats.org/officeDocument/2006/relationships/chartUserShapes" Target="../drawings/drawing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4863308390738437"/>
          <c:y val="6.1569276097057143E-3"/>
          <c:w val="0.61700428913604544"/>
          <c:h val="0.97329647049836765"/>
        </c:manualLayout>
      </c:layout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solidFill>
              <a:schemeClr val="tx2"/>
            </a:solidFill>
            <a:ln w="88900">
              <a:solidFill>
                <a:schemeClr val="bg1"/>
              </a:solidFill>
            </a:ln>
          </c:spPr>
          <c:explosion val="3"/>
          <c:dPt>
            <c:idx val="0"/>
            <c:bubble3D val="0"/>
            <c:spPr>
              <a:solidFill>
                <a:schemeClr val="tx2"/>
              </a:solidFill>
              <a:ln w="88900">
                <a:solidFill>
                  <a:schemeClr val="bg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E110-43CD-8EBB-56850C869D48}"/>
              </c:ext>
            </c:extLst>
          </c:dPt>
          <c:dPt>
            <c:idx val="1"/>
            <c:bubble3D val="0"/>
            <c:spPr>
              <a:solidFill>
                <a:schemeClr val="tx2"/>
              </a:solidFill>
              <a:ln w="88900">
                <a:solidFill>
                  <a:schemeClr val="bg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E110-43CD-8EBB-56850C869D48}"/>
              </c:ext>
            </c:extLst>
          </c:dPt>
          <c:dPt>
            <c:idx val="2"/>
            <c:bubble3D val="0"/>
            <c:spPr>
              <a:solidFill>
                <a:schemeClr val="tx2"/>
              </a:solidFill>
              <a:ln w="88900">
                <a:solidFill>
                  <a:schemeClr val="bg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E110-43CD-8EBB-56850C869D48}"/>
              </c:ext>
            </c:extLst>
          </c:dPt>
          <c:dPt>
            <c:idx val="3"/>
            <c:bubble3D val="0"/>
            <c:spPr>
              <a:solidFill>
                <a:schemeClr val="tx2"/>
              </a:solidFill>
              <a:ln w="88900">
                <a:solidFill>
                  <a:schemeClr val="bg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E110-43CD-8EBB-56850C869D48}"/>
              </c:ext>
            </c:extLst>
          </c:dPt>
          <c:cat>
            <c:numRef>
              <c:f>Лист1!$A$2:$A$5</c:f>
              <c:numCache>
                <c:formatCode>General</c:formatCode>
                <c:ptCount val="4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</c:numCache>
            </c:num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E110-43CD-8EBB-56850C869D4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Должно быть</c:v>
                </c:pt>
              </c:strCache>
            </c:strRef>
          </c:tx>
          <c:spPr>
            <a:solidFill>
              <a:schemeClr val="tx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ln>
                      <a:noFill/>
                    </a:ln>
                    <a:solidFill>
                      <a:schemeClr val="bg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Лист1!$A$2:$A$4</c:f>
              <c:strCache>
                <c:ptCount val="3"/>
                <c:pt idx="0">
                  <c:v>Телефонный мониторинг</c:v>
                </c:pt>
                <c:pt idx="1">
                  <c:v>Достоверность сведений</c:v>
                </c:pt>
                <c:pt idx="2">
                  <c:v>Полнота сведений</c:v>
                </c:pt>
              </c:strCache>
            </c:strRef>
          </c:cat>
          <c:val>
            <c:numRef>
              <c:f>Лист1!$B$2:$B$4</c:f>
              <c:numCache>
                <c:formatCode>0%</c:formatCode>
                <c:ptCount val="3"/>
                <c:pt idx="0">
                  <c:v>0.94</c:v>
                </c:pt>
                <c:pt idx="1">
                  <c:v>0.83</c:v>
                </c:pt>
                <c:pt idx="2">
                  <c:v>0.86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4A0-40F3-BB2B-1C266E6E96BE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Фактически</c:v>
                </c:pt>
              </c:strCache>
            </c:strRef>
          </c:tx>
          <c:spPr>
            <a:solidFill>
              <a:schemeClr val="bg2">
                <a:lumMod val="90000"/>
              </a:schemeClr>
            </a:solidFill>
            <a:ln>
              <a:noFill/>
            </a:ln>
            <a:effectLst/>
          </c:spPr>
          <c:invertIfNegative val="0"/>
          <c:cat>
            <c:strRef>
              <c:f>Лист1!$A$2:$A$4</c:f>
              <c:strCache>
                <c:ptCount val="3"/>
                <c:pt idx="0">
                  <c:v>Телефонный мониторинг</c:v>
                </c:pt>
                <c:pt idx="1">
                  <c:v>Достоверность сведений</c:v>
                </c:pt>
                <c:pt idx="2">
                  <c:v>Полнота сведений</c:v>
                </c:pt>
              </c:strCache>
            </c:strRef>
          </c:cat>
          <c:val>
            <c:numRef>
              <c:f>Лист1!$C$2:$C$4</c:f>
              <c:numCache>
                <c:formatCode>0%</c:formatCode>
                <c:ptCount val="3"/>
                <c:pt idx="0">
                  <c:v>0.06</c:v>
                </c:pt>
                <c:pt idx="1">
                  <c:v>0.17</c:v>
                </c:pt>
                <c:pt idx="2">
                  <c:v>0.14000000000000001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64A0-40F3-BB2B-1C266E6E96B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7"/>
        <c:overlap val="100"/>
        <c:axId val="1943524048"/>
        <c:axId val="1943532368"/>
      </c:barChart>
      <c:catAx>
        <c:axId val="1943524048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943532368"/>
        <c:crosses val="autoZero"/>
        <c:auto val="1"/>
        <c:lblAlgn val="ctr"/>
        <c:lblOffset val="100"/>
        <c:noMultiLvlLbl val="0"/>
      </c:catAx>
      <c:valAx>
        <c:axId val="1943532368"/>
        <c:scaling>
          <c:orientation val="minMax"/>
        </c:scaling>
        <c:delete val="1"/>
        <c:axPos val="b"/>
        <c:majorGridlines>
          <c:spPr>
            <a:ln w="9525" cap="flat" cmpd="sng" algn="ctr">
              <a:noFill/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crossAx val="194352404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marL="0" algn="l" defTabSz="914400" rtl="0" eaLnBrk="1" latinLnBrk="0" hangingPunct="1"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sz="1800" b="1" kern="1200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Экспертный мониторинг</a:t>
            </a:r>
            <a:endParaRPr lang="ru-RU" sz="1800" b="1" kern="1200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c:rich>
      </c:tx>
      <c:layout>
        <c:manualLayout>
          <c:xMode val="edge"/>
          <c:yMode val="edge"/>
          <c:x val="0.22354060882948812"/>
          <c:y val="7.032366776901465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marL="0" algn="l" defTabSz="914400" rtl="0" eaLnBrk="1" latinLnBrk="0" hangingPunct="1"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chemeClr val="tx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chemeClr val="bg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Лист1!$A$2:$A$4</c:f>
              <c:strCache>
                <c:ptCount val="3"/>
                <c:pt idx="0">
                  <c:v>Обработанные заявления</c:v>
                </c:pt>
                <c:pt idx="1">
                  <c:v>Поданные заявления</c:v>
                </c:pt>
                <c:pt idx="2">
                  <c:v>Услуги с интерфейсом подачи заявлений</c:v>
                </c:pt>
              </c:strCache>
            </c:strRef>
          </c:cat>
          <c:val>
            <c:numRef>
              <c:f>Лист1!$B$2:$B$4</c:f>
              <c:numCache>
                <c:formatCode>0%</c:formatCode>
                <c:ptCount val="3"/>
                <c:pt idx="0">
                  <c:v>0.94</c:v>
                </c:pt>
                <c:pt idx="1">
                  <c:v>0.94</c:v>
                </c:pt>
                <c:pt idx="2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796-47B9-95D0-F8D0BEA7C985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Ряд 2</c:v>
                </c:pt>
              </c:strCache>
            </c:strRef>
          </c:tx>
          <c:spPr>
            <a:solidFill>
              <a:schemeClr val="bg2">
                <a:lumMod val="90000"/>
              </a:schemeClr>
            </a:solidFill>
            <a:ln>
              <a:noFill/>
            </a:ln>
            <a:effectLst/>
          </c:spPr>
          <c:invertIfNegative val="0"/>
          <c:cat>
            <c:strRef>
              <c:f>Лист1!$A$2:$A$4</c:f>
              <c:strCache>
                <c:ptCount val="3"/>
                <c:pt idx="0">
                  <c:v>Обработанные заявления</c:v>
                </c:pt>
                <c:pt idx="1">
                  <c:v>Поданные заявления</c:v>
                </c:pt>
                <c:pt idx="2">
                  <c:v>Услуги с интерфейсом подачи заявлений</c:v>
                </c:pt>
              </c:strCache>
            </c:strRef>
          </c:cat>
          <c:val>
            <c:numRef>
              <c:f>Лист1!$C$2:$C$4</c:f>
              <c:numCache>
                <c:formatCode>0%</c:formatCode>
                <c:ptCount val="3"/>
                <c:pt idx="0">
                  <c:v>0.2</c:v>
                </c:pt>
                <c:pt idx="1">
                  <c:v>0.2</c:v>
                </c:pt>
                <c:pt idx="2" formatCode="General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B796-47B9-95D0-F8D0BEA7C98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22"/>
        <c:overlap val="100"/>
        <c:axId val="1868886080"/>
        <c:axId val="1868882336"/>
      </c:barChart>
      <c:catAx>
        <c:axId val="1868886080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ru-RU"/>
          </a:p>
        </c:txPr>
        <c:crossAx val="1868882336"/>
        <c:crosses val="autoZero"/>
        <c:auto val="1"/>
        <c:lblAlgn val="ctr"/>
        <c:lblOffset val="100"/>
        <c:noMultiLvlLbl val="0"/>
      </c:catAx>
      <c:valAx>
        <c:axId val="1868882336"/>
        <c:scaling>
          <c:orientation val="minMax"/>
        </c:scaling>
        <c:delete val="1"/>
        <c:axPos val="b"/>
        <c:majorGridlines>
          <c:spPr>
            <a:ln w="9525" cap="flat" cmpd="sng" algn="ctr">
              <a:noFill/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crossAx val="186888608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sz="1800" b="1" i="0" u="none" strike="noStrike" kern="1200" spc="0" baseline="0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Действия, которые заявитель вправе совершить в электронной форме</a:t>
            </a:r>
            <a:endParaRPr lang="ru-RU" sz="1800" b="1" i="0" u="none" strike="noStrike" kern="1200" spc="0" baseline="0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c:rich>
      </c:tx>
      <c:layout>
        <c:manualLayout>
          <c:xMode val="edge"/>
          <c:yMode val="edge"/>
          <c:x val="0.21024141909491681"/>
          <c:y val="3.6454045179096048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plotArea>
      <c:layout>
        <c:manualLayout>
          <c:layoutTarget val="inner"/>
          <c:xMode val="edge"/>
          <c:yMode val="edge"/>
          <c:x val="0.50685854239341921"/>
          <c:y val="0.18652319783304144"/>
          <c:w val="0.47082673568842837"/>
          <c:h val="0.73449303761225049"/>
        </c:manualLayout>
      </c:layout>
      <c:barChart>
        <c:barDir val="bar"/>
        <c:grouping val="percent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chemeClr val="tx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chemeClr val="bg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Лист1!$A$2:$A$5</c:f>
              <c:strCache>
                <c:ptCount val="4"/>
                <c:pt idx="0">
                  <c:v>Обжаловать в досудебном порядке</c:v>
                </c:pt>
                <c:pt idx="1">
                  <c:v>Оценить качество предоставления услуги</c:v>
                </c:pt>
                <c:pt idx="2">
                  <c:v>Оплатить госпошлину</c:v>
                </c:pt>
                <c:pt idx="3">
                  <c:v>Получить информацию об услуге</c:v>
                </c:pt>
              </c:strCache>
            </c:strRef>
          </c:cat>
          <c:val>
            <c:numRef>
              <c:f>Лист1!$B$2:$B$5</c:f>
              <c:numCache>
                <c:formatCode>0%</c:formatCode>
                <c:ptCount val="4"/>
                <c:pt idx="0">
                  <c:v>1</c:v>
                </c:pt>
                <c:pt idx="1">
                  <c:v>0.83</c:v>
                </c:pt>
                <c:pt idx="2">
                  <c:v>1</c:v>
                </c:pt>
                <c:pt idx="3">
                  <c:v>0.83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9F8-439D-B342-96B917892D2D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Ряд 2</c:v>
                </c:pt>
              </c:strCache>
            </c:strRef>
          </c:tx>
          <c:spPr>
            <a:solidFill>
              <a:schemeClr val="bg2">
                <a:lumMod val="90000"/>
              </a:schemeClr>
            </a:solidFill>
            <a:ln>
              <a:noFill/>
            </a:ln>
            <a:effectLst/>
          </c:spPr>
          <c:invertIfNegative val="0"/>
          <c:cat>
            <c:strRef>
              <c:f>Лист1!$A$2:$A$5</c:f>
              <c:strCache>
                <c:ptCount val="4"/>
                <c:pt idx="0">
                  <c:v>Обжаловать в досудебном порядке</c:v>
                </c:pt>
                <c:pt idx="1">
                  <c:v>Оценить качество предоставления услуги</c:v>
                </c:pt>
                <c:pt idx="2">
                  <c:v>Оплатить госпошлину</c:v>
                </c:pt>
                <c:pt idx="3">
                  <c:v>Получить информацию об услуге</c:v>
                </c:pt>
              </c:strCache>
            </c:strRef>
          </c:cat>
          <c:val>
            <c:numRef>
              <c:f>Лист1!$C$2:$C$5</c:f>
              <c:numCache>
                <c:formatCode>0%</c:formatCode>
                <c:ptCount val="4"/>
                <c:pt idx="0">
                  <c:v>0</c:v>
                </c:pt>
                <c:pt idx="1">
                  <c:v>0.17</c:v>
                </c:pt>
                <c:pt idx="2">
                  <c:v>0</c:v>
                </c:pt>
                <c:pt idx="3">
                  <c:v>0.17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59F8-439D-B342-96B917892D2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87"/>
        <c:overlap val="100"/>
        <c:axId val="2100509920"/>
        <c:axId val="2100510336"/>
      </c:barChart>
      <c:catAx>
        <c:axId val="2100509920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ru-RU"/>
          </a:p>
        </c:txPr>
        <c:crossAx val="2100510336"/>
        <c:crosses val="autoZero"/>
        <c:auto val="1"/>
        <c:lblAlgn val="ctr"/>
        <c:lblOffset val="100"/>
        <c:noMultiLvlLbl val="0"/>
      </c:catAx>
      <c:valAx>
        <c:axId val="2100510336"/>
        <c:scaling>
          <c:orientation val="minMax"/>
        </c:scaling>
        <c:delete val="1"/>
        <c:axPos val="b"/>
        <c:majorGridlines>
          <c:spPr>
            <a:ln w="9525" cap="flat" cmpd="sng" algn="ctr">
              <a:noFill/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crossAx val="210050992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2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bar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Оценка</c:v>
                </c:pt>
              </c:strCache>
            </c:strRef>
          </c:tx>
          <c:spPr>
            <a:solidFill>
              <a:schemeClr val="accent1"/>
            </a:solidFill>
            <a:ln w="25400">
              <a:solidFill>
                <a:schemeClr val="lt1"/>
              </a:solidFill>
            </a:ln>
            <a:effectLst/>
            <a:sp3d contourW="25400">
              <a:contourClr>
                <a:schemeClr val="lt1"/>
              </a:contourClr>
            </a:sp3d>
          </c:spPr>
          <c:invertIfNegative val="0"/>
          <c:dPt>
            <c:idx val="0"/>
            <c:invertIfNegative val="0"/>
            <c:bubble3D val="0"/>
            <c:spPr>
              <a:solidFill>
                <a:schemeClr val="accent6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8-EA20-4980-87B7-D231D06D29B6}"/>
              </c:ext>
            </c:extLst>
          </c:dPt>
          <c:dPt>
            <c:idx val="1"/>
            <c:invertIfNegative val="0"/>
            <c:bubble3D val="0"/>
            <c:spPr>
              <a:solidFill>
                <a:schemeClr val="accent2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2-EA20-4980-87B7-D231D06D29B6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2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5-EA20-4980-87B7-D231D06D29B6}"/>
              </c:ext>
            </c:extLst>
          </c:dPt>
          <c:dPt>
            <c:idx val="3"/>
            <c:invertIfNegative val="0"/>
            <c:bubble3D val="0"/>
            <c:spPr>
              <a:solidFill>
                <a:schemeClr val="accent2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C-EA20-4980-87B7-D231D06D29B6}"/>
              </c:ext>
            </c:extLst>
          </c:dPt>
          <c:dPt>
            <c:idx val="4"/>
            <c:invertIfNegative val="0"/>
            <c:bubble3D val="0"/>
            <c:spPr>
              <a:solidFill>
                <a:schemeClr val="accent2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B-EA20-4980-87B7-D231D06D29B6}"/>
              </c:ext>
            </c:extLst>
          </c:dPt>
          <c:dPt>
            <c:idx val="5"/>
            <c:invertIfNegative val="0"/>
            <c:bubble3D val="0"/>
            <c:spPr>
              <a:solidFill>
                <a:schemeClr val="accent2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A-EA20-4980-87B7-D231D06D29B6}"/>
              </c:ext>
            </c:extLst>
          </c:dPt>
          <c:dPt>
            <c:idx val="6"/>
            <c:invertIfNegative val="0"/>
            <c:bubble3D val="0"/>
            <c:spPr>
              <a:solidFill>
                <a:schemeClr val="accent6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9-EA20-4980-87B7-D231D06D29B6}"/>
              </c:ext>
            </c:extLst>
          </c:dPt>
          <c:dPt>
            <c:idx val="7"/>
            <c:invertIfNegative val="0"/>
            <c:bubble3D val="0"/>
            <c:spPr>
              <a:solidFill>
                <a:schemeClr val="accent6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7-EA20-4980-87B7-D231D06D29B6}"/>
              </c:ext>
            </c:extLst>
          </c:dPt>
          <c:dPt>
            <c:idx val="8"/>
            <c:invertIfNegative val="0"/>
            <c:bubble3D val="0"/>
            <c:spPr>
              <a:solidFill>
                <a:schemeClr val="accent6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6-EA20-4980-87B7-D231D06D29B6}"/>
              </c:ext>
            </c:extLst>
          </c:dPt>
          <c:cat>
            <c:strRef>
              <c:f>Лист1!$A$2:$A$10</c:f>
              <c:strCache>
                <c:ptCount val="9"/>
                <c:pt idx="0">
                  <c:v>Выдача охотбилетов единого образца</c:v>
                </c:pt>
                <c:pt idx="1">
                  <c:v>Разрешение на охоту</c:v>
                </c:pt>
                <c:pt idx="2">
                  <c:v>Пособия семьям с детьми</c:v>
                </c:pt>
                <c:pt idx="3">
                  <c:v>Субсидии на оплату ЖКУ</c:v>
                </c:pt>
                <c:pt idx="4">
                  <c:v>Регистрация расторжения брака</c:v>
                </c:pt>
                <c:pt idx="5">
                  <c:v>Регистрация рождения</c:v>
                </c:pt>
                <c:pt idx="6">
                  <c:v>Государственная регистрация брака</c:v>
                </c:pt>
                <c:pt idx="7">
                  <c:v>Выдача удостоверения на упр-е СМ</c:v>
                </c:pt>
                <c:pt idx="8">
                  <c:v>Регистрация самоходных машин (СМ)</c:v>
                </c:pt>
              </c:strCache>
            </c:strRef>
          </c:cat>
          <c:val>
            <c:numRef>
              <c:f>Лист1!$B$2:$B$10</c:f>
              <c:numCache>
                <c:formatCode>General</c:formatCode>
                <c:ptCount val="9"/>
                <c:pt idx="0">
                  <c:v>4.6900000000000004</c:v>
                </c:pt>
                <c:pt idx="1">
                  <c:v>3.7</c:v>
                </c:pt>
                <c:pt idx="2">
                  <c:v>3.7</c:v>
                </c:pt>
                <c:pt idx="3">
                  <c:v>3.59</c:v>
                </c:pt>
                <c:pt idx="4">
                  <c:v>3.85</c:v>
                </c:pt>
                <c:pt idx="5">
                  <c:v>3.78</c:v>
                </c:pt>
                <c:pt idx="6">
                  <c:v>4.4000000000000004</c:v>
                </c:pt>
                <c:pt idx="7">
                  <c:v>4.7</c:v>
                </c:pt>
                <c:pt idx="8">
                  <c:v>4.87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A20-4980-87B7-D231D06D29B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42607424"/>
        <c:axId val="42606176"/>
        <c:axId val="0"/>
      </c:bar3DChart>
      <c:valAx>
        <c:axId val="42606176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42607424"/>
        <c:crosses val="autoZero"/>
        <c:crossBetween val="between"/>
      </c:valAx>
      <c:catAx>
        <c:axId val="42607424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42606176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bar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chemeClr val="accent6"/>
            </a:solidFill>
            <a:ln w="25400">
              <a:solidFill>
                <a:schemeClr val="bg1"/>
              </a:solidFill>
            </a:ln>
            <a:effectLst/>
            <a:sp3d contourW="25400">
              <a:contourClr>
                <a:schemeClr val="bg1"/>
              </a:contourClr>
            </a:sp3d>
          </c:spPr>
          <c:invertIfNegative val="0"/>
          <c:dPt>
            <c:idx val="1"/>
            <c:invertIfNegative val="0"/>
            <c:bubble3D val="0"/>
            <c:spPr>
              <a:solidFill>
                <a:schemeClr val="accent2"/>
              </a:solidFill>
              <a:ln w="25400">
                <a:solidFill>
                  <a:schemeClr val="bg1"/>
                </a:solidFill>
              </a:ln>
              <a:effectLst/>
              <a:sp3d contourW="25400">
                <a:contourClr>
                  <a:schemeClr val="bg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5-35FC-4A4D-8ECA-71F30589165C}"/>
              </c:ext>
            </c:extLst>
          </c:dPt>
          <c:dPt>
            <c:idx val="6"/>
            <c:invertIfNegative val="0"/>
            <c:bubble3D val="0"/>
            <c:spPr>
              <a:solidFill>
                <a:srgbClr val="FF0000"/>
              </a:solidFill>
              <a:ln w="25400">
                <a:solidFill>
                  <a:schemeClr val="bg1"/>
                </a:solidFill>
              </a:ln>
              <a:effectLst/>
              <a:sp3d contourW="25400">
                <a:contourClr>
                  <a:schemeClr val="bg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3-35FC-4A4D-8ECA-71F30589165C}"/>
              </c:ext>
            </c:extLst>
          </c:dPt>
          <c:cat>
            <c:strRef>
              <c:f>Лист1!$A$2:$A$8</c:f>
              <c:strCache>
                <c:ptCount val="7"/>
                <c:pt idx="0">
                  <c:v>Выдача разрешения на строительство</c:v>
                </c:pt>
                <c:pt idx="1">
                  <c:v>Запись в детский сад</c:v>
                </c:pt>
                <c:pt idx="2">
                  <c:v>Запись в школу</c:v>
                </c:pt>
                <c:pt idx="3">
                  <c:v>Мат. помощь при рождении детей</c:v>
                </c:pt>
                <c:pt idx="4">
                  <c:v>Выдача град.плана ЗУ</c:v>
                </c:pt>
                <c:pt idx="5">
                  <c:v>Уведомления о строительстве</c:v>
                </c:pt>
                <c:pt idx="6">
                  <c:v>Постановка на учет в качестве нуждающихся в жилых помещениях</c:v>
                </c:pt>
              </c:strCache>
            </c:strRef>
          </c:cat>
          <c:val>
            <c:numRef>
              <c:f>Лист1!$B$2:$B$8</c:f>
              <c:numCache>
                <c:formatCode>General</c:formatCode>
                <c:ptCount val="7"/>
                <c:pt idx="0">
                  <c:v>5</c:v>
                </c:pt>
                <c:pt idx="1">
                  <c:v>3.8</c:v>
                </c:pt>
                <c:pt idx="2">
                  <c:v>4.7</c:v>
                </c:pt>
                <c:pt idx="3">
                  <c:v>4.9000000000000004</c:v>
                </c:pt>
                <c:pt idx="4">
                  <c:v>4.9000000000000004</c:v>
                </c:pt>
                <c:pt idx="5">
                  <c:v>4.5999999999999996</c:v>
                </c:pt>
                <c:pt idx="6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5FC-4A4D-8ECA-71F30589165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57050256"/>
        <c:axId val="57055664"/>
        <c:axId val="0"/>
      </c:bar3DChart>
      <c:catAx>
        <c:axId val="57050256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57055664"/>
        <c:crosses val="autoZero"/>
        <c:auto val="1"/>
        <c:lblAlgn val="ctr"/>
        <c:lblOffset val="100"/>
        <c:noMultiLvlLbl val="0"/>
      </c:catAx>
      <c:valAx>
        <c:axId val="57055664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5705025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5731339627033362"/>
          <c:y val="2.1688470797885561E-2"/>
          <c:w val="0.56753933370819687"/>
          <c:h val="0.88999341209063987"/>
        </c:manualLayout>
      </c:layout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A2CC-4C01-A411-E1BE5A4309E8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A2CC-4C01-A411-E1BE5A4309E8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A2CC-4C01-A411-E1BE5A4309E8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A2CC-4C01-A411-E1BE5A4309E8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1" i="0" u="none" strike="noStrike" kern="1200" baseline="0">
                    <a:solidFill>
                      <a:srgbClr val="2A3574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Лист1!$A$2:$A$5</c:f>
              <c:strCache>
                <c:ptCount val="4"/>
                <c:pt idx="0">
                  <c:v>Сроки</c:v>
                </c:pt>
                <c:pt idx="1">
                  <c:v>неактуально</c:v>
                </c:pt>
                <c:pt idx="2">
                  <c:v>излишнее</c:v>
                </c:pt>
                <c:pt idx="3">
                  <c:v>отказы</c:v>
                </c:pt>
              </c:strCache>
            </c:strRef>
          </c:cat>
          <c:val>
            <c:numRef>
              <c:f>Лист1!$B$2:$B$5</c:f>
              <c:numCache>
                <c:formatCode>0%</c:formatCode>
                <c:ptCount val="4"/>
                <c:pt idx="0">
                  <c:v>0.4</c:v>
                </c:pt>
                <c:pt idx="1">
                  <c:v>0.1</c:v>
                </c:pt>
                <c:pt idx="2">
                  <c:v>0.3</c:v>
                </c:pt>
                <c:pt idx="3">
                  <c:v>0.2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404-485B-88E4-F679C158075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326"/>
        <c:holeSize val="5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  <c:userShapes r:id="rId4"/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0B36182-C083-4F2B-BE9C-A0CC5252EFCC}" type="doc">
      <dgm:prSet loTypeId="urn:microsoft.com/office/officeart/2005/8/layout/vList6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BA616175-755B-4077-883A-FD1248FF78AA}" type="pres">
      <dgm:prSet presAssocID="{00B36182-C083-4F2B-BE9C-A0CC5252EFCC}" presName="Name0" presStyleCnt="0">
        <dgm:presLayoutVars>
          <dgm:dir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</dgm:ptLst>
  <dgm:cxnLst>
    <dgm:cxn modelId="{F121592E-2BBA-408C-91AB-00BD1382C8F2}" type="presOf" srcId="{00B36182-C083-4F2B-BE9C-A0CC5252EFCC}" destId="{BA616175-755B-4077-883A-FD1248FF78AA}" srcOrd="0" destOrd="0" presId="urn:microsoft.com/office/officeart/2005/8/layout/vList6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6">
  <dgm:title val=""/>
  <dgm:desc val=""/>
  <dgm:catLst>
    <dgm:cat type="process" pri="22000"/>
    <dgm:cat type="list" pri="1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w" for="ch" forName="linNode" refType="w"/>
      <dgm:constr type="h" for="ch" forName="linNode" refType="h"/>
      <dgm:constr type="h" for="ch" forName="spacing" refType="h" refFor="ch" refForName="linNode" fact="0.1"/>
      <dgm:constr type="primFontSz" for="des" forName="parentShp" op="equ" val="65"/>
      <dgm:constr type="primFontSz" for="des" forName="childShp" op="equ" val="65"/>
    </dgm:constrLst>
    <dgm:ruleLst/>
    <dgm:forEach name="Name1" axis="ch" ptType="node">
      <dgm:layoutNode name="linNode">
        <dgm:choose name="Name2">
          <dgm:if name="Name3" func="var" arg="dir" op="equ" val="norm">
            <dgm:alg type="lin">
              <dgm:param type="linDir" val="fromL"/>
            </dgm:alg>
          </dgm:if>
          <dgm:else name="Name4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if>
          <dgm:else name="Name7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else>
        </dgm:choose>
        <dgm:ruleLst/>
        <dgm:layoutNode name="parentShp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childShp" styleLbl="bgAccFollowNode1">
          <dgm:varLst>
            <dgm:bulletEnabled val="1"/>
          </dgm:varLst>
          <dgm:alg type="tx">
            <dgm:param type="stBulletLvl" val="1"/>
          </dgm:alg>
          <dgm:choose name="Name8">
            <dgm:if name="Name9" func="var" arg="dir" op="equ" val="norm">
              <dgm:shape xmlns:r="http://schemas.openxmlformats.org/officeDocument/2006/relationships" type="rightArrow" r:blip="" zOrderOff="-2">
                <dgm:adjLst>
                  <dgm:adj idx="1" val="0.75"/>
                </dgm:adjLst>
              </dgm:shape>
            </dgm:if>
            <dgm:else name="Name10">
              <dgm:shape xmlns:r="http://schemas.openxmlformats.org/officeDocument/2006/relationships" rot="180" type="rightArrow" r:blip="" zOrderOff="-2">
                <dgm:adjLst>
                  <dgm:adj idx="1" val="0.7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forEach name="Name11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0.01134</cdr:x>
      <cdr:y>0.82253</cdr:y>
    </cdr:from>
    <cdr:to>
      <cdr:x>0.35488</cdr:x>
      <cdr:y>0.82253</cdr:y>
    </cdr:to>
    <cdr:cxnSp macro="">
      <cdr:nvCxnSpPr>
        <cdr:cNvPr id="3" name="Прямая соединительная линия 2"/>
        <cdr:cNvCxnSpPr/>
      </cdr:nvCxnSpPr>
      <cdr:spPr>
        <a:xfrm xmlns:a="http://schemas.openxmlformats.org/drawingml/2006/main" flipH="1">
          <a:off x="78902" y="3648236"/>
          <a:ext cx="2389428" cy="0"/>
        </a:xfrm>
        <a:prstGeom xmlns:a="http://schemas.openxmlformats.org/drawingml/2006/main" prst="line">
          <a:avLst/>
        </a:prstGeom>
        <a:ln xmlns:a="http://schemas.openxmlformats.org/drawingml/2006/main" w="19050">
          <a:solidFill>
            <a:schemeClr val="tx2"/>
          </a:solidFill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0"/>
            <a:ext cx="3038475" cy="46672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970341" y="0"/>
            <a:ext cx="3038475" cy="46672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20B7310-102A-4B54-A9CA-808E94121291}" type="datetimeFigureOut">
              <a:rPr lang="ru-RU" smtClean="0"/>
              <a:t>22.12.2020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2" y="8829678"/>
            <a:ext cx="3038475" cy="46672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970341" y="8829678"/>
            <a:ext cx="3038475" cy="46672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6DBFCD1-0D03-4860-87B1-5F6F0B62229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67357603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970938" y="1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85591F00-D3BE-4A93-9D3D-0CD77328F253}" type="datetimeFigureOut">
              <a:rPr lang="ru-RU" smtClean="0"/>
              <a:t>22.12.2020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717550" y="1162050"/>
            <a:ext cx="5575300" cy="31369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701041" y="4473894"/>
            <a:ext cx="5608320" cy="3660458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829970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970938" y="8829970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1B91A41C-A057-4E82-A245-EC0341BE8EA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53955515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91A41C-A057-4E82-A245-EC0341BE8EAF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7703004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91A41C-A057-4E82-A245-EC0341BE8EAF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319162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44BF7E-5DD2-4BE6-8521-9A06F3F9AF05}" type="datetime1">
              <a:rPr lang="ru-RU" smtClean="0"/>
              <a:t>22.12.2020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035560-8B0B-4B62-A7E0-F642AC5885D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0980710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2B69A4-50A9-49A7-ABD4-BD0FD57EB19C}" type="datetime1">
              <a:rPr lang="ru-RU" smtClean="0"/>
              <a:t>22.12.2020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035560-8B0B-4B62-A7E0-F642AC5885D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156008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8BDFA2-15AD-4DCC-9E01-DF24C044D235}" type="datetime1">
              <a:rPr lang="ru-RU" smtClean="0"/>
              <a:t>22.12.2020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035560-8B0B-4B62-A7E0-F642AC5885D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178056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C10B32-E043-47CD-A8EB-5829C766C5B4}" type="datetime1">
              <a:rPr lang="ru-RU" smtClean="0"/>
              <a:t>22.12.2020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035560-8B0B-4B62-A7E0-F642AC5885D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447296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C00876-EFD7-4F73-8325-D068BEC35B2C}" type="datetime1">
              <a:rPr lang="ru-RU" smtClean="0"/>
              <a:t>22.12.2020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035560-8B0B-4B62-A7E0-F642AC5885D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90857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CB830D-4A5B-42F1-825D-AB5E01817B21}" type="datetime1">
              <a:rPr lang="ru-RU" smtClean="0"/>
              <a:t>22.12.2020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035560-8B0B-4B62-A7E0-F642AC5885D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74241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D37315-F46A-4E63-BD17-CE72D8BBBB97}" type="datetime1">
              <a:rPr lang="ru-RU" smtClean="0"/>
              <a:t>22.12.2020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035560-8B0B-4B62-A7E0-F642AC5885D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009894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B8A3F2-32AD-4E76-894C-B5B8B81951FA}" type="datetime1">
              <a:rPr lang="ru-RU" smtClean="0"/>
              <a:t>22.12.2020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035560-8B0B-4B62-A7E0-F642AC5885D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762198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6122AE-AEB8-47F8-862E-7B0E56B049AD}" type="datetime1">
              <a:rPr lang="ru-RU" smtClean="0"/>
              <a:t>22.12.2020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035560-8B0B-4B62-A7E0-F642AC5885D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143917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6CDF7F-86A9-46F7-9874-57EF6E4D2602}" type="datetime1">
              <a:rPr lang="ru-RU" smtClean="0"/>
              <a:t>22.12.2020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035560-8B0B-4B62-A7E0-F642AC5885D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663254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08230D-DE5D-400C-A007-550087BD189A}" type="datetime1">
              <a:rPr lang="ru-RU" smtClean="0"/>
              <a:t>22.12.2020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035560-8B0B-4B62-A7E0-F642AC5885D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016579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5302B1-1628-4F13-9C07-731A617241FA}" type="datetime1">
              <a:rPr lang="ru-RU" smtClean="0"/>
              <a:t>22.12.2020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035560-8B0B-4B62-A7E0-F642AC5885D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799422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microsoft.com/office/2007/relationships/hdphoto" Target="../media/hdphoto2.wdp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microsoft.com/office/2007/relationships/hdphoto" Target="../media/hdphoto2.wdp"/><Relationship Id="rId7" Type="http://schemas.openxmlformats.org/officeDocument/2006/relationships/image" Target="../media/image30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png"/><Relationship Id="rId5" Type="http://schemas.microsoft.com/office/2007/relationships/hdphoto" Target="../media/hdphoto7.wdp"/><Relationship Id="rId4" Type="http://schemas.openxmlformats.org/officeDocument/2006/relationships/image" Target="../media/image29.png"/><Relationship Id="rId9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microsoft.com/office/2007/relationships/hdphoto" Target="../media/hdphoto2.wdp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13" Type="http://schemas.openxmlformats.org/officeDocument/2006/relationships/image" Target="../media/image14.png"/><Relationship Id="rId3" Type="http://schemas.openxmlformats.org/officeDocument/2006/relationships/image" Target="../media/image7.png"/><Relationship Id="rId7" Type="http://schemas.openxmlformats.org/officeDocument/2006/relationships/image" Target="../media/image10.png"/><Relationship Id="rId12" Type="http://schemas.openxmlformats.org/officeDocument/2006/relationships/chart" Target="../charts/chart1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11" Type="http://schemas.openxmlformats.org/officeDocument/2006/relationships/image" Target="../media/image13.png"/><Relationship Id="rId5" Type="http://schemas.openxmlformats.org/officeDocument/2006/relationships/image" Target="../media/image8.png"/><Relationship Id="rId10" Type="http://schemas.microsoft.com/office/2007/relationships/hdphoto" Target="../media/hdphoto3.wdp"/><Relationship Id="rId4" Type="http://schemas.microsoft.com/office/2007/relationships/hdphoto" Target="../media/hdphoto2.wdp"/><Relationship Id="rId9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chart" Target="../charts/chart4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chart" Target="../charts/chart3.xml"/><Relationship Id="rId5" Type="http://schemas.openxmlformats.org/officeDocument/2006/relationships/chart" Target="../charts/chart2.xml"/><Relationship Id="rId4" Type="http://schemas.openxmlformats.org/officeDocument/2006/relationships/image" Target="../media/image15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1.xml"/><Relationship Id="rId3" Type="http://schemas.openxmlformats.org/officeDocument/2006/relationships/image" Target="../media/image7.png"/><Relationship Id="rId7" Type="http://schemas.openxmlformats.org/officeDocument/2006/relationships/diagramQuickStyle" Target="../diagrams/quickStyle1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diagramLayout" Target="../diagrams/layout1.xml"/><Relationship Id="rId5" Type="http://schemas.openxmlformats.org/officeDocument/2006/relationships/diagramData" Target="../diagrams/data1.xml"/><Relationship Id="rId10" Type="http://schemas.openxmlformats.org/officeDocument/2006/relationships/image" Target="../media/image16.png"/><Relationship Id="rId4" Type="http://schemas.microsoft.com/office/2007/relationships/hdphoto" Target="../media/hdphoto2.wdp"/><Relationship Id="rId9" Type="http://schemas.microsoft.com/office/2007/relationships/diagramDrawing" Target="../diagrams/drawing1.xml"/></Relationships>
</file>

<file path=ppt/slides/_rels/slide6.xml.rels><?xml version="1.0" encoding="UTF-8" standalone="yes"?>
<Relationships xmlns="http://schemas.openxmlformats.org/package/2006/relationships"><Relationship Id="rId8" Type="http://schemas.microsoft.com/office/2007/relationships/hdphoto" Target="../media/hdphoto5.wdp"/><Relationship Id="rId3" Type="http://schemas.openxmlformats.org/officeDocument/2006/relationships/image" Target="../media/image5.png"/><Relationship Id="rId7" Type="http://schemas.openxmlformats.org/officeDocument/2006/relationships/image" Target="../media/image1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microsoft.com/office/2007/relationships/hdphoto" Target="../media/hdphoto4.wdp"/><Relationship Id="rId5" Type="http://schemas.openxmlformats.org/officeDocument/2006/relationships/image" Target="../media/image17.png"/><Relationship Id="rId4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7.png"/><Relationship Id="rId7" Type="http://schemas.openxmlformats.org/officeDocument/2006/relationships/image" Target="../media/image21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10" Type="http://schemas.openxmlformats.org/officeDocument/2006/relationships/image" Target="../media/image24.png"/><Relationship Id="rId4" Type="http://schemas.microsoft.com/office/2007/relationships/hdphoto" Target="../media/hdphoto2.wdp"/><Relationship Id="rId9" Type="http://schemas.openxmlformats.org/officeDocument/2006/relationships/image" Target="../media/image23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chart" Target="../charts/chart5.xml"/><Relationship Id="rId3" Type="http://schemas.openxmlformats.org/officeDocument/2006/relationships/image" Target="../media/image7.png"/><Relationship Id="rId7" Type="http://schemas.openxmlformats.org/officeDocument/2006/relationships/image" Target="../media/image21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microsoft.com/office/2007/relationships/hdphoto" Target="../media/hdphoto2.wdp"/><Relationship Id="rId9" Type="http://schemas.openxmlformats.org/officeDocument/2006/relationships/chart" Target="../charts/chart6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image" Target="../media/image7.png"/><Relationship Id="rId7" Type="http://schemas.openxmlformats.org/officeDocument/2006/relationships/image" Target="../media/image2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microsoft.com/office/2007/relationships/hdphoto" Target="../media/hdphoto6.wdp"/><Relationship Id="rId5" Type="http://schemas.openxmlformats.org/officeDocument/2006/relationships/image" Target="../media/image25.png"/><Relationship Id="rId10" Type="http://schemas.openxmlformats.org/officeDocument/2006/relationships/chart" Target="../charts/chart7.xml"/><Relationship Id="rId4" Type="http://schemas.microsoft.com/office/2007/relationships/hdphoto" Target="../media/hdphoto2.wdp"/><Relationship Id="rId9" Type="http://schemas.openxmlformats.org/officeDocument/2006/relationships/image" Target="../media/image2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Рисунок 1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5672" b="99104" l="8617" r="95692">
                        <a14:foregroundMark x1="19955" y1="20597" x2="72562" y2="79701"/>
                        <a14:foregroundMark x1="61224" y1="20000" x2="18141" y2="73134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87955" y="1808136"/>
            <a:ext cx="2339878" cy="1777458"/>
          </a:xfrm>
          <a:prstGeom prst="rect">
            <a:avLst/>
          </a:prstGeom>
          <a:ln>
            <a:noFill/>
          </a:ln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5900"/>
                    </a14:imgEffect>
                    <a14:imgEffect>
                      <a14:brightnessContrast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235" b="2869"/>
          <a:stretch/>
        </p:blipFill>
        <p:spPr>
          <a:xfrm>
            <a:off x="1223698" y="275727"/>
            <a:ext cx="9539285" cy="6582273"/>
          </a:xfrm>
          <a:prstGeom prst="rect">
            <a:avLst/>
          </a:prstGeom>
        </p:spPr>
      </p:pic>
      <p:pic>
        <p:nvPicPr>
          <p:cNvPr id="1158" name="Рисунок 115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895" y="173074"/>
            <a:ext cx="709424" cy="896525"/>
          </a:xfrm>
          <a:prstGeom prst="rect">
            <a:avLst/>
          </a:prstGeom>
        </p:spPr>
      </p:pic>
      <p:cxnSp>
        <p:nvCxnSpPr>
          <p:cNvPr id="1379" name="Прямая соединительная линия 1378"/>
          <p:cNvCxnSpPr/>
          <p:nvPr/>
        </p:nvCxnSpPr>
        <p:spPr>
          <a:xfrm>
            <a:off x="2427122" y="2180696"/>
            <a:ext cx="24643" cy="1657879"/>
          </a:xfrm>
          <a:prstGeom prst="line">
            <a:avLst/>
          </a:prstGeom>
          <a:ln w="285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2" name="TextBox 291"/>
          <p:cNvSpPr txBox="1"/>
          <p:nvPr/>
        </p:nvSpPr>
        <p:spPr>
          <a:xfrm>
            <a:off x="980362" y="233264"/>
            <a:ext cx="3793539" cy="16312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Министерство цифрового развития и связи</a:t>
            </a:r>
          </a:p>
          <a:p>
            <a:r>
              <a:rPr lang="ru-RU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Новосибирской области</a:t>
            </a:r>
          </a:p>
          <a:p>
            <a:endParaRPr lang="ru-RU" sz="900" b="1" dirty="0" smtClean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9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900" b="1" dirty="0" smtClean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9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900" b="1" dirty="0" smtClean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9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900" b="1" dirty="0" smtClean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900" b="1" dirty="0" smtClean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3" name="TextBox 292"/>
          <p:cNvSpPr txBox="1"/>
          <p:nvPr/>
        </p:nvSpPr>
        <p:spPr>
          <a:xfrm>
            <a:off x="252089" y="6152833"/>
            <a:ext cx="197406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28 декабря 2020 года</a:t>
            </a:r>
          </a:p>
          <a:p>
            <a:r>
              <a:rPr lang="ru-RU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г. Новосибирск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2516550" y="2563359"/>
            <a:ext cx="9282176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6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cs typeface="Arial" panose="020B0604020202020204" pitchFamily="34" charset="0"/>
              </a:rPr>
              <a:t>Результаты оценки качества предоставления государственных и муниципальных услуг в электронной форме на территории Новосибирской области</a:t>
            </a:r>
            <a:endParaRPr lang="ru-RU" sz="2600" b="1" dirty="0">
              <a:solidFill>
                <a:schemeClr val="tx1">
                  <a:lumMod val="50000"/>
                  <a:lumOff val="50000"/>
                </a:schemeClr>
              </a:solidFill>
              <a:latin typeface="+mj-lt"/>
              <a:cs typeface="Arial" panose="020B0604020202020204" pitchFamily="34" charset="0"/>
            </a:endParaRPr>
          </a:p>
        </p:txBody>
      </p:sp>
      <p:pic>
        <p:nvPicPr>
          <p:cNvPr id="13" name="Рисунок 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069" t="45799" r="29919" b="32500"/>
          <a:stretch>
            <a:fillRect/>
          </a:stretch>
        </p:blipFill>
        <p:spPr bwMode="auto">
          <a:xfrm>
            <a:off x="8634046" y="121126"/>
            <a:ext cx="3557954" cy="1173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Прямоугольник 11"/>
          <p:cNvSpPr/>
          <p:nvPr/>
        </p:nvSpPr>
        <p:spPr>
          <a:xfrm>
            <a:off x="4435484" y="4466657"/>
            <a:ext cx="756740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endParaRPr lang="ru-RU" sz="2400" dirty="0" smtClean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41054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294663" y="541576"/>
            <a:ext cx="5531322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ГОСУСЛУГИ: </a:t>
            </a:r>
            <a:r>
              <a:rPr lang="ru-RU" dirty="0" smtClean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ЦЕНТР УПРАВЛЕНИЯ РЕГИОНОМ</a:t>
            </a:r>
            <a:endParaRPr lang="ru-RU" dirty="0">
              <a:solidFill>
                <a:schemeClr val="bg2">
                  <a:lumMod val="50000"/>
                </a:schemeClr>
              </a:solidFill>
              <a:latin typeface="Arial" panose="020B0604020202020204" pitchFamily="34" charset="0"/>
              <a:ea typeface="Tahoma" panose="020B0604030504040204" pitchFamily="34" charset="0"/>
              <a:cs typeface="Arial" panose="020B0604020202020204" pitchFamily="34" charset="0"/>
            </a:endParaRPr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235" b="2869"/>
          <a:stretch/>
        </p:blipFill>
        <p:spPr>
          <a:xfrm>
            <a:off x="1652792" y="679600"/>
            <a:ext cx="9087643" cy="6270632"/>
          </a:xfrm>
          <a:prstGeom prst="rect">
            <a:avLst/>
          </a:prstGeom>
        </p:spPr>
      </p:pic>
      <p:grpSp>
        <p:nvGrpSpPr>
          <p:cNvPr id="10" name="Группа 9"/>
          <p:cNvGrpSpPr/>
          <p:nvPr/>
        </p:nvGrpSpPr>
        <p:grpSpPr>
          <a:xfrm>
            <a:off x="5772052" y="2372614"/>
            <a:ext cx="5654667" cy="3922623"/>
            <a:chOff x="5772052" y="2372614"/>
            <a:chExt cx="5654667" cy="3922623"/>
          </a:xfrm>
        </p:grpSpPr>
        <p:sp>
          <p:nvSpPr>
            <p:cNvPr id="20" name="Полилиния 19"/>
            <p:cNvSpPr/>
            <p:nvPr/>
          </p:nvSpPr>
          <p:spPr>
            <a:xfrm>
              <a:off x="5772052" y="2372614"/>
              <a:ext cx="4527746" cy="1188076"/>
            </a:xfrm>
            <a:custGeom>
              <a:avLst/>
              <a:gdLst>
                <a:gd name="connsiteX0" fmla="*/ 0 w 4527746"/>
                <a:gd name="connsiteY0" fmla="*/ 118808 h 1188076"/>
                <a:gd name="connsiteX1" fmla="*/ 118808 w 4527746"/>
                <a:gd name="connsiteY1" fmla="*/ 0 h 1188076"/>
                <a:gd name="connsiteX2" fmla="*/ 4408938 w 4527746"/>
                <a:gd name="connsiteY2" fmla="*/ 0 h 1188076"/>
                <a:gd name="connsiteX3" fmla="*/ 4527746 w 4527746"/>
                <a:gd name="connsiteY3" fmla="*/ 118808 h 1188076"/>
                <a:gd name="connsiteX4" fmla="*/ 4527746 w 4527746"/>
                <a:gd name="connsiteY4" fmla="*/ 1069268 h 1188076"/>
                <a:gd name="connsiteX5" fmla="*/ 4408938 w 4527746"/>
                <a:gd name="connsiteY5" fmla="*/ 1188076 h 1188076"/>
                <a:gd name="connsiteX6" fmla="*/ 118808 w 4527746"/>
                <a:gd name="connsiteY6" fmla="*/ 1188076 h 1188076"/>
                <a:gd name="connsiteX7" fmla="*/ 0 w 4527746"/>
                <a:gd name="connsiteY7" fmla="*/ 1069268 h 1188076"/>
                <a:gd name="connsiteX8" fmla="*/ 0 w 4527746"/>
                <a:gd name="connsiteY8" fmla="*/ 118808 h 11880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527746" h="1188076">
                  <a:moveTo>
                    <a:pt x="0" y="118808"/>
                  </a:moveTo>
                  <a:cubicBezTo>
                    <a:pt x="0" y="53192"/>
                    <a:pt x="53192" y="0"/>
                    <a:pt x="118808" y="0"/>
                  </a:cubicBezTo>
                  <a:lnTo>
                    <a:pt x="4408938" y="0"/>
                  </a:lnTo>
                  <a:cubicBezTo>
                    <a:pt x="4474554" y="0"/>
                    <a:pt x="4527746" y="53192"/>
                    <a:pt x="4527746" y="118808"/>
                  </a:cubicBezTo>
                  <a:lnTo>
                    <a:pt x="4527746" y="1069268"/>
                  </a:lnTo>
                  <a:cubicBezTo>
                    <a:pt x="4527746" y="1134884"/>
                    <a:pt x="4474554" y="1188076"/>
                    <a:pt x="4408938" y="1188076"/>
                  </a:cubicBezTo>
                  <a:lnTo>
                    <a:pt x="118808" y="1188076"/>
                  </a:lnTo>
                  <a:cubicBezTo>
                    <a:pt x="53192" y="1188076"/>
                    <a:pt x="0" y="1134884"/>
                    <a:pt x="0" y="1069268"/>
                  </a:cubicBezTo>
                  <a:lnTo>
                    <a:pt x="0" y="118808"/>
                  </a:ln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18618" tIns="118618" rIns="1139763" bIns="118618" numCol="1" spcCol="1270" anchor="ctr" anchorCtr="0">
              <a:noAutofit/>
            </a:bodyPr>
            <a:lstStyle/>
            <a:p>
              <a:pPr lvl="0" algn="l" defTabSz="9779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2200" b="1" kern="1200" dirty="0" smtClean="0"/>
                <a:t>ВСЕ ЗНАЕМ:</a:t>
              </a:r>
              <a:br>
                <a:rPr lang="ru-RU" sz="2200" b="1" kern="1200" dirty="0" smtClean="0"/>
              </a:br>
              <a:r>
                <a:rPr lang="ru-RU" sz="2200" b="1" kern="1200" dirty="0" smtClean="0"/>
                <a:t> </a:t>
              </a:r>
              <a:r>
                <a:rPr lang="ru-RU" sz="2200" kern="1200" dirty="0" smtClean="0"/>
                <a:t/>
              </a:r>
              <a:br>
                <a:rPr lang="ru-RU" sz="2200" kern="1200" dirty="0" smtClean="0"/>
              </a:br>
              <a:endParaRPr lang="ru-RU" sz="2000" kern="1200" dirty="0"/>
            </a:p>
          </p:txBody>
        </p:sp>
        <p:sp>
          <p:nvSpPr>
            <p:cNvPr id="21" name="Полилиния 20"/>
            <p:cNvSpPr/>
            <p:nvPr/>
          </p:nvSpPr>
          <p:spPr>
            <a:xfrm>
              <a:off x="6283926" y="3761884"/>
              <a:ext cx="4456499" cy="1192847"/>
            </a:xfrm>
            <a:custGeom>
              <a:avLst/>
              <a:gdLst>
                <a:gd name="connsiteX0" fmla="*/ 0 w 4456499"/>
                <a:gd name="connsiteY0" fmla="*/ 119285 h 1192847"/>
                <a:gd name="connsiteX1" fmla="*/ 119285 w 4456499"/>
                <a:gd name="connsiteY1" fmla="*/ 0 h 1192847"/>
                <a:gd name="connsiteX2" fmla="*/ 4337214 w 4456499"/>
                <a:gd name="connsiteY2" fmla="*/ 0 h 1192847"/>
                <a:gd name="connsiteX3" fmla="*/ 4456499 w 4456499"/>
                <a:gd name="connsiteY3" fmla="*/ 119285 h 1192847"/>
                <a:gd name="connsiteX4" fmla="*/ 4456499 w 4456499"/>
                <a:gd name="connsiteY4" fmla="*/ 1073562 h 1192847"/>
                <a:gd name="connsiteX5" fmla="*/ 4337214 w 4456499"/>
                <a:gd name="connsiteY5" fmla="*/ 1192847 h 1192847"/>
                <a:gd name="connsiteX6" fmla="*/ 119285 w 4456499"/>
                <a:gd name="connsiteY6" fmla="*/ 1192847 h 1192847"/>
                <a:gd name="connsiteX7" fmla="*/ 0 w 4456499"/>
                <a:gd name="connsiteY7" fmla="*/ 1073562 h 1192847"/>
                <a:gd name="connsiteX8" fmla="*/ 0 w 4456499"/>
                <a:gd name="connsiteY8" fmla="*/ 119285 h 11928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456499" h="1192847">
                  <a:moveTo>
                    <a:pt x="0" y="119285"/>
                  </a:moveTo>
                  <a:cubicBezTo>
                    <a:pt x="0" y="53406"/>
                    <a:pt x="53406" y="0"/>
                    <a:pt x="119285" y="0"/>
                  </a:cubicBezTo>
                  <a:lnTo>
                    <a:pt x="4337214" y="0"/>
                  </a:lnTo>
                  <a:cubicBezTo>
                    <a:pt x="4403093" y="0"/>
                    <a:pt x="4456499" y="53406"/>
                    <a:pt x="4456499" y="119285"/>
                  </a:cubicBezTo>
                  <a:lnTo>
                    <a:pt x="4456499" y="1073562"/>
                  </a:lnTo>
                  <a:cubicBezTo>
                    <a:pt x="4456499" y="1139441"/>
                    <a:pt x="4403093" y="1192847"/>
                    <a:pt x="4337214" y="1192847"/>
                  </a:cubicBezTo>
                  <a:lnTo>
                    <a:pt x="119285" y="1192847"/>
                  </a:lnTo>
                  <a:cubicBezTo>
                    <a:pt x="53406" y="1192847"/>
                    <a:pt x="0" y="1139441"/>
                    <a:pt x="0" y="1073562"/>
                  </a:cubicBezTo>
                  <a:lnTo>
                    <a:pt x="0" y="119285"/>
                  </a:lnTo>
                  <a:close/>
                </a:path>
              </a:pathLst>
            </a:custGeom>
            <a:solidFill>
              <a:srgbClr val="29B8FF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18757" tIns="118757" rIns="1152153" bIns="118757" numCol="1" spcCol="1270" anchor="ctr" anchorCtr="0">
              <a:noAutofit/>
            </a:bodyPr>
            <a:lstStyle/>
            <a:p>
              <a:pPr lvl="0" algn="l" defTabSz="9779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2200" b="1" kern="1200" dirty="0" smtClean="0"/>
                <a:t>БЫСТРО РЕШАЕМ:</a:t>
              </a:r>
              <a:br>
                <a:rPr lang="ru-RU" sz="2200" b="1" kern="1200" dirty="0" smtClean="0"/>
              </a:br>
              <a:r>
                <a:rPr lang="ru-RU" sz="2200" b="1" kern="1200" dirty="0" smtClean="0"/>
                <a:t/>
              </a:r>
              <a:br>
                <a:rPr lang="ru-RU" sz="2200" b="1" kern="1200" dirty="0" smtClean="0"/>
              </a:br>
              <a:endParaRPr lang="ru-RU" sz="2200" b="1" kern="1200" dirty="0"/>
            </a:p>
          </p:txBody>
        </p:sp>
        <p:sp>
          <p:nvSpPr>
            <p:cNvPr id="22" name="Полилиния 21"/>
            <p:cNvSpPr/>
            <p:nvPr/>
          </p:nvSpPr>
          <p:spPr>
            <a:xfrm>
              <a:off x="6977614" y="5102390"/>
              <a:ext cx="4449105" cy="1192847"/>
            </a:xfrm>
            <a:custGeom>
              <a:avLst/>
              <a:gdLst>
                <a:gd name="connsiteX0" fmla="*/ 0 w 4449105"/>
                <a:gd name="connsiteY0" fmla="*/ 119285 h 1192847"/>
                <a:gd name="connsiteX1" fmla="*/ 119285 w 4449105"/>
                <a:gd name="connsiteY1" fmla="*/ 0 h 1192847"/>
                <a:gd name="connsiteX2" fmla="*/ 4329820 w 4449105"/>
                <a:gd name="connsiteY2" fmla="*/ 0 h 1192847"/>
                <a:gd name="connsiteX3" fmla="*/ 4449105 w 4449105"/>
                <a:gd name="connsiteY3" fmla="*/ 119285 h 1192847"/>
                <a:gd name="connsiteX4" fmla="*/ 4449105 w 4449105"/>
                <a:gd name="connsiteY4" fmla="*/ 1073562 h 1192847"/>
                <a:gd name="connsiteX5" fmla="*/ 4329820 w 4449105"/>
                <a:gd name="connsiteY5" fmla="*/ 1192847 h 1192847"/>
                <a:gd name="connsiteX6" fmla="*/ 119285 w 4449105"/>
                <a:gd name="connsiteY6" fmla="*/ 1192847 h 1192847"/>
                <a:gd name="connsiteX7" fmla="*/ 0 w 4449105"/>
                <a:gd name="connsiteY7" fmla="*/ 1073562 h 1192847"/>
                <a:gd name="connsiteX8" fmla="*/ 0 w 4449105"/>
                <a:gd name="connsiteY8" fmla="*/ 119285 h 11928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449105" h="1192847">
                  <a:moveTo>
                    <a:pt x="0" y="119285"/>
                  </a:moveTo>
                  <a:cubicBezTo>
                    <a:pt x="0" y="53406"/>
                    <a:pt x="53406" y="0"/>
                    <a:pt x="119285" y="0"/>
                  </a:cubicBezTo>
                  <a:lnTo>
                    <a:pt x="4329820" y="0"/>
                  </a:lnTo>
                  <a:cubicBezTo>
                    <a:pt x="4395699" y="0"/>
                    <a:pt x="4449105" y="53406"/>
                    <a:pt x="4449105" y="119285"/>
                  </a:cubicBezTo>
                  <a:lnTo>
                    <a:pt x="4449105" y="1073562"/>
                  </a:lnTo>
                  <a:cubicBezTo>
                    <a:pt x="4449105" y="1139441"/>
                    <a:pt x="4395699" y="1192847"/>
                    <a:pt x="4329820" y="1192847"/>
                  </a:cubicBezTo>
                  <a:lnTo>
                    <a:pt x="119285" y="1192847"/>
                  </a:lnTo>
                  <a:cubicBezTo>
                    <a:pt x="53406" y="1192847"/>
                    <a:pt x="0" y="1139441"/>
                    <a:pt x="0" y="1073562"/>
                  </a:cubicBezTo>
                  <a:lnTo>
                    <a:pt x="0" y="119285"/>
                  </a:lnTo>
                  <a:close/>
                </a:path>
              </a:pathLst>
            </a:custGeom>
            <a:solidFill>
              <a:srgbClr val="F7931E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18757" tIns="118757" rIns="1150439" bIns="118757" numCol="1" spcCol="1270" anchor="ctr" anchorCtr="0">
              <a:noAutofit/>
            </a:bodyPr>
            <a:lstStyle/>
            <a:p>
              <a:pPr lvl="0" algn="l" defTabSz="9779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2200" b="1" kern="1200" dirty="0" smtClean="0"/>
                <a:t>НЕ ДОПУСКАЕМ:</a:t>
              </a:r>
              <a:br>
                <a:rPr lang="ru-RU" sz="2200" b="1" kern="1200" dirty="0" smtClean="0"/>
              </a:br>
              <a:r>
                <a:rPr lang="ru-RU" sz="2200" b="1" kern="1200" dirty="0" smtClean="0"/>
                <a:t/>
              </a:r>
              <a:br>
                <a:rPr lang="ru-RU" sz="2200" b="1" kern="1200" dirty="0" smtClean="0"/>
              </a:br>
              <a:endParaRPr lang="ru-RU" sz="2200" b="1" kern="1200" dirty="0"/>
            </a:p>
          </p:txBody>
        </p:sp>
        <p:sp>
          <p:nvSpPr>
            <p:cNvPr id="23" name="Полилиния 22"/>
            <p:cNvSpPr/>
            <p:nvPr/>
          </p:nvSpPr>
          <p:spPr>
            <a:xfrm>
              <a:off x="9700788" y="3472162"/>
              <a:ext cx="417999" cy="613643"/>
            </a:xfrm>
            <a:custGeom>
              <a:avLst/>
              <a:gdLst>
                <a:gd name="connsiteX0" fmla="*/ 0 w 417999"/>
                <a:gd name="connsiteY0" fmla="*/ 425543 h 613643"/>
                <a:gd name="connsiteX1" fmla="*/ 94050 w 417999"/>
                <a:gd name="connsiteY1" fmla="*/ 425543 h 613643"/>
                <a:gd name="connsiteX2" fmla="*/ 94050 w 417999"/>
                <a:gd name="connsiteY2" fmla="*/ 0 h 613643"/>
                <a:gd name="connsiteX3" fmla="*/ 323949 w 417999"/>
                <a:gd name="connsiteY3" fmla="*/ 0 h 613643"/>
                <a:gd name="connsiteX4" fmla="*/ 323949 w 417999"/>
                <a:gd name="connsiteY4" fmla="*/ 425543 h 613643"/>
                <a:gd name="connsiteX5" fmla="*/ 417999 w 417999"/>
                <a:gd name="connsiteY5" fmla="*/ 425543 h 613643"/>
                <a:gd name="connsiteX6" fmla="*/ 209000 w 417999"/>
                <a:gd name="connsiteY6" fmla="*/ 613643 h 613643"/>
                <a:gd name="connsiteX7" fmla="*/ 0 w 417999"/>
                <a:gd name="connsiteY7" fmla="*/ 425543 h 6136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17999" h="613643">
                  <a:moveTo>
                    <a:pt x="0" y="425543"/>
                  </a:moveTo>
                  <a:lnTo>
                    <a:pt x="94050" y="425543"/>
                  </a:lnTo>
                  <a:lnTo>
                    <a:pt x="94050" y="0"/>
                  </a:lnTo>
                  <a:lnTo>
                    <a:pt x="323949" y="0"/>
                  </a:lnTo>
                  <a:lnTo>
                    <a:pt x="323949" y="425543"/>
                  </a:lnTo>
                  <a:lnTo>
                    <a:pt x="417999" y="425543"/>
                  </a:lnTo>
                  <a:lnTo>
                    <a:pt x="209000" y="613643"/>
                  </a:lnTo>
                  <a:lnTo>
                    <a:pt x="0" y="425543"/>
                  </a:lnTo>
                  <a:close/>
                </a:path>
              </a:pathLst>
            </a:custGeom>
          </p:spPr>
          <p:style>
            <a:lnRef idx="2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35960" tIns="41910" rIns="135960" bIns="145365" numCol="1" spcCol="1270" anchor="ctr" anchorCtr="0">
              <a:noAutofit/>
            </a:bodyPr>
            <a:lstStyle/>
            <a:p>
              <a:pPr lvl="0" algn="ctr" defTabSz="14668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3300" kern="1200"/>
            </a:p>
          </p:txBody>
        </p:sp>
        <p:sp>
          <p:nvSpPr>
            <p:cNvPr id="24" name="Полилиния 23"/>
            <p:cNvSpPr/>
            <p:nvPr/>
          </p:nvSpPr>
          <p:spPr>
            <a:xfrm>
              <a:off x="10093207" y="4819571"/>
              <a:ext cx="413161" cy="625149"/>
            </a:xfrm>
            <a:custGeom>
              <a:avLst/>
              <a:gdLst>
                <a:gd name="connsiteX0" fmla="*/ 0 w 413161"/>
                <a:gd name="connsiteY0" fmla="*/ 439227 h 625149"/>
                <a:gd name="connsiteX1" fmla="*/ 92961 w 413161"/>
                <a:gd name="connsiteY1" fmla="*/ 439227 h 625149"/>
                <a:gd name="connsiteX2" fmla="*/ 92961 w 413161"/>
                <a:gd name="connsiteY2" fmla="*/ 0 h 625149"/>
                <a:gd name="connsiteX3" fmla="*/ 320200 w 413161"/>
                <a:gd name="connsiteY3" fmla="*/ 0 h 625149"/>
                <a:gd name="connsiteX4" fmla="*/ 320200 w 413161"/>
                <a:gd name="connsiteY4" fmla="*/ 439227 h 625149"/>
                <a:gd name="connsiteX5" fmla="*/ 413161 w 413161"/>
                <a:gd name="connsiteY5" fmla="*/ 439227 h 625149"/>
                <a:gd name="connsiteX6" fmla="*/ 206581 w 413161"/>
                <a:gd name="connsiteY6" fmla="*/ 625149 h 625149"/>
                <a:gd name="connsiteX7" fmla="*/ 0 w 413161"/>
                <a:gd name="connsiteY7" fmla="*/ 439227 h 6251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13161" h="625149">
                  <a:moveTo>
                    <a:pt x="0" y="439227"/>
                  </a:moveTo>
                  <a:lnTo>
                    <a:pt x="92961" y="439227"/>
                  </a:lnTo>
                  <a:lnTo>
                    <a:pt x="92961" y="0"/>
                  </a:lnTo>
                  <a:lnTo>
                    <a:pt x="320200" y="0"/>
                  </a:lnTo>
                  <a:lnTo>
                    <a:pt x="320200" y="439227"/>
                  </a:lnTo>
                  <a:lnTo>
                    <a:pt x="413161" y="439227"/>
                  </a:lnTo>
                  <a:lnTo>
                    <a:pt x="206581" y="625149"/>
                  </a:lnTo>
                  <a:lnTo>
                    <a:pt x="0" y="439227"/>
                  </a:lnTo>
                  <a:close/>
                </a:path>
              </a:pathLst>
            </a:custGeom>
          </p:spPr>
          <p:style>
            <a:lnRef idx="2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32331" tIns="39370" rIns="132331" bIns="141627" numCol="1" spcCol="1270" anchor="ctr" anchorCtr="0">
              <a:noAutofit/>
            </a:bodyPr>
            <a:lstStyle/>
            <a:p>
              <a:pPr lvl="0" algn="ctr" defTabSz="13779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3100" kern="1200"/>
            </a:p>
          </p:txBody>
        </p:sp>
      </p:grpSp>
      <p:sp>
        <p:nvSpPr>
          <p:cNvPr id="18" name="Прямоугольник 17"/>
          <p:cNvSpPr/>
          <p:nvPr/>
        </p:nvSpPr>
        <p:spPr>
          <a:xfrm>
            <a:off x="374565" y="1544288"/>
            <a:ext cx="992522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rgbClr val="293472"/>
                </a:solidFill>
                <a:cs typeface="Arial" panose="020B0604020202020204" pitchFamily="34" charset="0"/>
              </a:rPr>
              <a:t>Центр управления регионом -</a:t>
            </a:r>
            <a:endParaRPr lang="ru-RU" sz="2800" dirty="0">
              <a:solidFill>
                <a:srgbClr val="293472"/>
              </a:solidFill>
              <a:cs typeface="Arial" panose="020B0604020202020204" pitchFamily="34" charset="0"/>
            </a:endParaRPr>
          </a:p>
        </p:txBody>
      </p:sp>
      <p:sp>
        <p:nvSpPr>
          <p:cNvPr id="8" name="Стрелка вправо 7"/>
          <p:cNvSpPr/>
          <p:nvPr/>
        </p:nvSpPr>
        <p:spPr>
          <a:xfrm>
            <a:off x="4390435" y="2474894"/>
            <a:ext cx="861980" cy="396091"/>
          </a:xfrm>
          <a:prstGeom prst="rightArrow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5171433" y="1544288"/>
            <a:ext cx="678114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координация работ по мониторингу и </a:t>
            </a:r>
            <a:r>
              <a:rPr lang="ru-RU" dirty="0" smtClean="0"/>
              <a:t>обработке всех </a:t>
            </a:r>
            <a:r>
              <a:rPr lang="ru-RU" dirty="0"/>
              <a:t>видов обращений и сообщений (жалоб) </a:t>
            </a:r>
            <a:r>
              <a:rPr lang="ru-RU" dirty="0" smtClean="0"/>
              <a:t>жителей области</a:t>
            </a:r>
            <a:endParaRPr lang="ru-RU" sz="2800" dirty="0">
              <a:solidFill>
                <a:srgbClr val="293472"/>
              </a:solidFill>
              <a:cs typeface="Arial" panose="020B0604020202020204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196613" y="2870985"/>
            <a:ext cx="470956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dirty="0">
                <a:solidFill>
                  <a:schemeClr val="bg1"/>
                </a:solidFill>
              </a:rPr>
              <a:t>централизация источников </a:t>
            </a:r>
            <a:r>
              <a:rPr lang="ru-RU" dirty="0" smtClean="0">
                <a:solidFill>
                  <a:schemeClr val="bg1"/>
                </a:solidFill>
              </a:rPr>
              <a:t>обращений;</a:t>
            </a:r>
            <a:r>
              <a:rPr lang="ru-RU" dirty="0">
                <a:solidFill>
                  <a:schemeClr val="bg1"/>
                </a:solidFill>
              </a:rPr>
              <a:t/>
            </a:r>
            <a:br>
              <a:rPr lang="ru-RU" dirty="0">
                <a:solidFill>
                  <a:schemeClr val="bg1"/>
                </a:solidFill>
              </a:rPr>
            </a:br>
            <a:r>
              <a:rPr lang="ru-RU" dirty="0">
                <a:solidFill>
                  <a:schemeClr val="bg1"/>
                </a:solidFill>
              </a:rPr>
              <a:t>выявление точек напряженности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6756652" y="4201144"/>
            <a:ext cx="470956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dirty="0" smtClean="0">
                <a:solidFill>
                  <a:schemeClr val="bg1"/>
                </a:solidFill>
              </a:rPr>
              <a:t>оперативная доставка до исполнителя;</a:t>
            </a:r>
          </a:p>
          <a:p>
            <a:pPr lvl="0"/>
            <a:r>
              <a:rPr lang="ru-RU" dirty="0" smtClean="0">
                <a:solidFill>
                  <a:schemeClr val="bg1"/>
                </a:solidFill>
              </a:rPr>
              <a:t>каждой категории – свой срок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7230022" y="5548555"/>
            <a:ext cx="470956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dirty="0" smtClean="0">
                <a:solidFill>
                  <a:schemeClr val="bg1"/>
                </a:solidFill>
              </a:rPr>
              <a:t>выявление истинных причин проблемы;</a:t>
            </a:r>
            <a:r>
              <a:rPr lang="ru-RU" dirty="0">
                <a:solidFill>
                  <a:schemeClr val="bg1"/>
                </a:solidFill>
              </a:rPr>
              <a:t/>
            </a:r>
            <a:br>
              <a:rPr lang="ru-RU" dirty="0">
                <a:solidFill>
                  <a:schemeClr val="bg1"/>
                </a:solidFill>
              </a:rPr>
            </a:br>
            <a:r>
              <a:rPr lang="ru-RU" dirty="0" smtClean="0">
                <a:solidFill>
                  <a:schemeClr val="bg1"/>
                </a:solidFill>
              </a:rPr>
              <a:t>устранение причин возникновения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13" name="Picture 2" descr="Картинки по запросу срок 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2222" r="99000">
                        <a14:foregroundMark x1="57889" y1="34844" x2="57889" y2="34844"/>
                        <a14:foregroundMark x1="56000" y1="49844" x2="56000" y2="49844"/>
                        <a14:foregroundMark x1="65111" y1="49844" x2="65111" y2="4984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42618" y="3857657"/>
            <a:ext cx="566819" cy="4030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8" descr="Похожее изображение"/>
          <p:cNvPicPr>
            <a:picLocks noChangeAspect="1" noChangeArrowheads="1"/>
          </p:cNvPicPr>
          <p:nvPr/>
        </p:nvPicPr>
        <p:blipFill>
          <a:blip r:embed="rId6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97442" y="2435612"/>
            <a:ext cx="502611" cy="5026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6" descr="Похожее изображение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12826" y="5190962"/>
            <a:ext cx="401374" cy="4013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8"/>
          <a:srcRect l="36723" t="38271" r="35500" b="10449"/>
          <a:stretch/>
        </p:blipFill>
        <p:spPr>
          <a:xfrm>
            <a:off x="10775059" y="128104"/>
            <a:ext cx="1268524" cy="1268525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430967" y="2507196"/>
            <a:ext cx="4162425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2000" dirty="0" smtClean="0">
                <a:solidFill>
                  <a:schemeClr val="tx2"/>
                </a:solidFill>
              </a:rPr>
              <a:t>Социальные сети</a:t>
            </a:r>
            <a:endParaRPr lang="en-US" sz="2000" dirty="0" smtClean="0">
              <a:solidFill>
                <a:schemeClr val="tx2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2000" dirty="0">
                <a:solidFill>
                  <a:schemeClr val="tx2"/>
                </a:solidFill>
              </a:rPr>
              <a:t>Ц</a:t>
            </a:r>
            <a:r>
              <a:rPr lang="ru-RU" sz="2000" dirty="0" smtClean="0">
                <a:solidFill>
                  <a:schemeClr val="tx2"/>
                </a:solidFill>
              </a:rPr>
              <a:t>ифровая </a:t>
            </a:r>
            <a:r>
              <a:rPr lang="ru-RU" sz="2000" dirty="0">
                <a:solidFill>
                  <a:schemeClr val="tx2"/>
                </a:solidFill>
              </a:rPr>
              <a:t>платформа обратной связи (ПОС) </a:t>
            </a:r>
            <a:endParaRPr lang="ru-RU" sz="2000" dirty="0" smtClean="0">
              <a:solidFill>
                <a:schemeClr val="tx2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2000" dirty="0" smtClean="0">
                <a:solidFill>
                  <a:schemeClr val="tx2"/>
                </a:solidFill>
              </a:rPr>
              <a:t>Электронная демократия Новосибирской области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2000" dirty="0" smtClean="0">
                <a:solidFill>
                  <a:schemeClr val="tx2"/>
                </a:solidFill>
              </a:rPr>
              <a:t>Региональные/муниципальные ИС с механизмом обратной связи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2000" dirty="0" smtClean="0">
                <a:solidFill>
                  <a:schemeClr val="tx2"/>
                </a:solidFill>
              </a:rPr>
              <a:t>Обращения граждан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endParaRPr lang="ru-RU" sz="2000" dirty="0" smtClean="0">
              <a:solidFill>
                <a:schemeClr val="tx2"/>
              </a:solidFill>
            </a:endParaRPr>
          </a:p>
          <a:p>
            <a:endParaRPr lang="ru-RU" dirty="0" smtClean="0"/>
          </a:p>
          <a:p>
            <a:endParaRPr lang="ru-RU" dirty="0"/>
          </a:p>
        </p:txBody>
      </p:sp>
      <p:pic>
        <p:nvPicPr>
          <p:cNvPr id="19" name="Рисунок 18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356362"/>
            <a:ext cx="12191999" cy="64086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36456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Рисунок 1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5672" b="99104" l="8617" r="95692">
                        <a14:foregroundMark x1="19955" y1="20597" x2="72562" y2="79701"/>
                        <a14:foregroundMark x1="61224" y1="20000" x2="18141" y2="73134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87955" y="1808136"/>
            <a:ext cx="2339878" cy="1777458"/>
          </a:xfrm>
          <a:prstGeom prst="rect">
            <a:avLst/>
          </a:prstGeom>
          <a:ln>
            <a:noFill/>
          </a:ln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5900"/>
                    </a14:imgEffect>
                    <a14:imgEffect>
                      <a14:brightnessContrast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235" b="2869"/>
          <a:stretch/>
        </p:blipFill>
        <p:spPr>
          <a:xfrm>
            <a:off x="1223698" y="275727"/>
            <a:ext cx="9539285" cy="6582273"/>
          </a:xfrm>
          <a:prstGeom prst="rect">
            <a:avLst/>
          </a:prstGeom>
        </p:spPr>
      </p:pic>
      <p:pic>
        <p:nvPicPr>
          <p:cNvPr id="1158" name="Рисунок 115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895" y="173074"/>
            <a:ext cx="709424" cy="896525"/>
          </a:xfrm>
          <a:prstGeom prst="rect">
            <a:avLst/>
          </a:prstGeom>
        </p:spPr>
      </p:pic>
      <p:cxnSp>
        <p:nvCxnSpPr>
          <p:cNvPr id="1379" name="Прямая соединительная линия 1378"/>
          <p:cNvCxnSpPr/>
          <p:nvPr/>
        </p:nvCxnSpPr>
        <p:spPr>
          <a:xfrm>
            <a:off x="2427122" y="2180696"/>
            <a:ext cx="24643" cy="1657879"/>
          </a:xfrm>
          <a:prstGeom prst="line">
            <a:avLst/>
          </a:prstGeom>
          <a:ln w="285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2" name="TextBox 291"/>
          <p:cNvSpPr txBox="1"/>
          <p:nvPr/>
        </p:nvSpPr>
        <p:spPr>
          <a:xfrm>
            <a:off x="980362" y="233264"/>
            <a:ext cx="3793539" cy="16312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Министерство цифрового развития и связи</a:t>
            </a:r>
          </a:p>
          <a:p>
            <a:r>
              <a:rPr lang="ru-RU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Новосибирской области</a:t>
            </a:r>
          </a:p>
          <a:p>
            <a:endParaRPr lang="ru-RU" sz="900" b="1" dirty="0" smtClean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9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900" b="1" dirty="0" smtClean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9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900" b="1" dirty="0" smtClean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9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900" b="1" dirty="0" smtClean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900" b="1" dirty="0" smtClean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3" name="TextBox 292"/>
          <p:cNvSpPr txBox="1"/>
          <p:nvPr/>
        </p:nvSpPr>
        <p:spPr>
          <a:xfrm>
            <a:off x="252089" y="6152833"/>
            <a:ext cx="197406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28 декабря 2020 года</a:t>
            </a:r>
          </a:p>
          <a:p>
            <a:r>
              <a:rPr lang="ru-RU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г. Новосибирск</a:t>
            </a:r>
          </a:p>
        </p:txBody>
      </p:sp>
      <p:pic>
        <p:nvPicPr>
          <p:cNvPr id="13" name="Рисунок 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069" t="45799" r="29919" b="32500"/>
          <a:stretch>
            <a:fillRect/>
          </a:stretch>
        </p:blipFill>
        <p:spPr bwMode="auto">
          <a:xfrm>
            <a:off x="8634046" y="121126"/>
            <a:ext cx="3557954" cy="1173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Прямоугольник 10"/>
          <p:cNvSpPr/>
          <p:nvPr/>
        </p:nvSpPr>
        <p:spPr>
          <a:xfrm>
            <a:off x="2452416" y="2453323"/>
            <a:ext cx="9282176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600" dirty="0">
                <a:solidFill>
                  <a:schemeClr val="tx1">
                    <a:lumMod val="50000"/>
                    <a:lumOff val="50000"/>
                  </a:schemeClr>
                </a:solidFill>
                <a:cs typeface="Arial" panose="020B0604020202020204" pitchFamily="34" charset="0"/>
              </a:rPr>
              <a:t>Результаты оценки качества предоставления государственных и муниципальных услуг в электронной форме на территории Новосибирской области</a:t>
            </a:r>
          </a:p>
        </p:txBody>
      </p:sp>
    </p:spTree>
    <p:extLst>
      <p:ext uri="{BB962C8B-B14F-4D97-AF65-F5344CB8AC3E}">
        <p14:creationId xmlns:p14="http://schemas.microsoft.com/office/powerpoint/2010/main" val="9455740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377" y="357904"/>
            <a:ext cx="12191999" cy="6408656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35" b="2869"/>
          <a:stretch/>
        </p:blipFill>
        <p:spPr>
          <a:xfrm>
            <a:off x="1552177" y="741631"/>
            <a:ext cx="9087643" cy="6270632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294663" y="541576"/>
            <a:ext cx="258718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ГОСУСЛУГИ: </a:t>
            </a:r>
            <a:r>
              <a:rPr lang="ru-RU" sz="2000" dirty="0" smtClean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ЦЕЛИ</a:t>
            </a:r>
            <a:endParaRPr lang="ru-RU" sz="2000" dirty="0">
              <a:solidFill>
                <a:schemeClr val="bg2">
                  <a:lumMod val="50000"/>
                </a:schemeClr>
              </a:solidFill>
              <a:latin typeface="Arial" panose="020B0604020202020204" pitchFamily="34" charset="0"/>
              <a:ea typeface="Tahoma" panose="020B060403050404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-231212" y="1151616"/>
            <a:ext cx="3009900" cy="2286431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2497705" y="3189086"/>
            <a:ext cx="241714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7200" b="1" dirty="0" smtClean="0">
                <a:solidFill>
                  <a:srgbClr val="E5033E"/>
                </a:solidFill>
              </a:rPr>
              <a:t>  </a:t>
            </a:r>
            <a:r>
              <a:rPr lang="ru-RU" sz="3000" b="1" dirty="0" smtClean="0">
                <a:solidFill>
                  <a:srgbClr val="293472"/>
                </a:solidFill>
              </a:rPr>
              <a:t>50%</a:t>
            </a:r>
            <a:endParaRPr lang="en-US" sz="3000" b="1" dirty="0" smtClean="0">
              <a:solidFill>
                <a:srgbClr val="293472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444322" y="3676879"/>
            <a:ext cx="7421357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4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Количество государственных услуг, предоставляемых органами государственной власти </a:t>
            </a:r>
            <a:r>
              <a:rPr lang="ru-RU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в реестровой модели и/или в </a:t>
            </a:r>
            <a:r>
              <a:rPr lang="ru-RU" sz="1400" b="1" dirty="0" err="1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проактивном</a:t>
            </a:r>
            <a:r>
              <a:rPr lang="ru-RU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 режиме </a:t>
            </a:r>
            <a:r>
              <a:rPr lang="ru-RU" sz="14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с предоставлением результата в </a:t>
            </a:r>
            <a:r>
              <a:rPr lang="ru-RU" sz="1400" dirty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электронном виде на ЕПГУ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4458167" y="4508982"/>
            <a:ext cx="7077889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400" dirty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Доля </a:t>
            </a:r>
            <a:r>
              <a:rPr lang="ru-RU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обращений</a:t>
            </a:r>
            <a:r>
              <a:rPr lang="ru-RU" sz="1400" dirty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 за получением </a:t>
            </a:r>
            <a:r>
              <a:rPr lang="ru-RU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массовых </a:t>
            </a:r>
            <a:r>
              <a:rPr lang="ru-RU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социально значимых </a:t>
            </a:r>
            <a:r>
              <a:rPr lang="ru-RU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государственных и муниципальных услуг </a:t>
            </a:r>
            <a:r>
              <a:rPr lang="ru-RU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в электронном </a:t>
            </a:r>
            <a:r>
              <a:rPr lang="ru-RU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виде с использованием ЕПГУ</a:t>
            </a:r>
            <a:r>
              <a:rPr lang="ru-RU" sz="1400" dirty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, </a:t>
            </a:r>
            <a:r>
              <a:rPr lang="ru-RU" sz="14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без необходимости </a:t>
            </a:r>
            <a:r>
              <a:rPr lang="ru-RU" sz="1400" dirty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личного посещения </a:t>
            </a:r>
            <a:r>
              <a:rPr lang="ru-RU" sz="14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органов государственной </a:t>
            </a:r>
            <a:r>
              <a:rPr lang="ru-RU" sz="1400" dirty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власти, органов местного самоуправления</a:t>
            </a:r>
          </a:p>
          <a:p>
            <a:pPr algn="just"/>
            <a:r>
              <a:rPr lang="ru-RU" sz="1400" dirty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и МФЦ, от общего количества таких услуг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990415" y="2758199"/>
            <a:ext cx="980881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600" dirty="0" smtClean="0"/>
              <a:t>Национальный проект «Цифровая экономика»</a:t>
            </a:r>
          </a:p>
          <a:p>
            <a:r>
              <a:rPr lang="ru-RU" sz="2400" dirty="0" smtClean="0"/>
              <a:t>	</a:t>
            </a:r>
            <a:r>
              <a:rPr lang="ru-RU" sz="2200" dirty="0" smtClean="0"/>
              <a:t>Федеральный проект «Цифровое государственное управление»</a:t>
            </a:r>
            <a:endParaRPr lang="ru-RU" sz="2200" dirty="0"/>
          </a:p>
        </p:txBody>
      </p:sp>
      <p:sp>
        <p:nvSpPr>
          <p:cNvPr id="2" name="TextBox 1"/>
          <p:cNvSpPr txBox="1"/>
          <p:nvPr/>
        </p:nvSpPr>
        <p:spPr>
          <a:xfrm>
            <a:off x="2172510" y="1187598"/>
            <a:ext cx="10019489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600" dirty="0">
                <a:solidFill>
                  <a:schemeClr val="accent1">
                    <a:lumMod val="50000"/>
                  </a:schemeClr>
                </a:solidFill>
              </a:rPr>
              <a:t>Указ Президента Российской Федерации «О национальных целях развития Российской Федерации на период до 2030 года»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186070" y="2077010"/>
            <a:ext cx="621425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Увеличить долю </a:t>
            </a:r>
            <a:r>
              <a:rPr lang="ru-RU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массовых социально значимых услуг</a:t>
            </a:r>
            <a:r>
              <a:rPr lang="ru-RU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, доступных в электронном виде</a:t>
            </a:r>
            <a:endParaRPr lang="ru-RU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203865" y="2052075"/>
            <a:ext cx="2152022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6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 95%</a:t>
            </a:r>
            <a:endParaRPr lang="ru-RU" sz="26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895007" y="3919980"/>
            <a:ext cx="21496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>
                <a:solidFill>
                  <a:schemeClr val="accent1">
                    <a:lumMod val="50000"/>
                  </a:schemeClr>
                </a:solidFill>
              </a:rPr>
              <a:t>К 2024 году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4444322" y="5660408"/>
            <a:ext cx="707788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Уровень удовлетворенности качеством </a:t>
            </a:r>
            <a:r>
              <a:rPr lang="ru-RU" sz="14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предоставления </a:t>
            </a:r>
            <a:r>
              <a:rPr lang="ru-RU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массовых </a:t>
            </a:r>
            <a:r>
              <a:rPr lang="ru-RU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социально значимых государственных </a:t>
            </a:r>
            <a:r>
              <a:rPr lang="ru-RU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и муниципальных </a:t>
            </a:r>
            <a:r>
              <a:rPr lang="ru-RU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услуг </a:t>
            </a:r>
            <a:r>
              <a:rPr lang="ru-RU" sz="1400" dirty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в электронном виде </a:t>
            </a:r>
            <a:r>
              <a:rPr lang="ru-RU" sz="14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с использованием ЕПГУ</a:t>
            </a:r>
            <a:endParaRPr lang="ru-RU" sz="1400" dirty="0">
              <a:solidFill>
                <a:schemeClr val="tx1">
                  <a:lumMod val="75000"/>
                  <a:lumOff val="25000"/>
                </a:schemeClr>
              </a:solidFill>
              <a:cs typeface="Arial" panose="020B0604020202020204" pitchFamily="34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2409098" y="5094654"/>
            <a:ext cx="241714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7200" b="1" dirty="0" smtClean="0">
                <a:solidFill>
                  <a:srgbClr val="E5033E"/>
                </a:solidFill>
              </a:rPr>
              <a:t>  </a:t>
            </a:r>
            <a:r>
              <a:rPr lang="ru-RU" sz="3000" b="1" dirty="0" smtClean="0">
                <a:solidFill>
                  <a:srgbClr val="00B0F0"/>
                </a:solidFill>
              </a:rPr>
              <a:t>4,4</a:t>
            </a:r>
            <a:endParaRPr lang="en-US" sz="3000" b="1" dirty="0" smtClean="0">
              <a:solidFill>
                <a:srgbClr val="00B0F0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2447186" y="4106859"/>
            <a:ext cx="241714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7200" b="1" dirty="0" smtClean="0">
                <a:solidFill>
                  <a:srgbClr val="E5033E"/>
                </a:solidFill>
              </a:rPr>
              <a:t>  </a:t>
            </a:r>
            <a:r>
              <a:rPr lang="ru-RU" sz="3000" b="1" dirty="0" smtClean="0">
                <a:solidFill>
                  <a:srgbClr val="C00000"/>
                </a:solidFill>
              </a:rPr>
              <a:t>50%</a:t>
            </a:r>
            <a:endParaRPr lang="en-US" sz="3000" b="1" dirty="0" smtClean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31143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346178"/>
            <a:ext cx="12191999" cy="6408656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235" b="2869"/>
          <a:stretch/>
        </p:blipFill>
        <p:spPr>
          <a:xfrm>
            <a:off x="2023806" y="741631"/>
            <a:ext cx="7927668" cy="5470229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294663" y="541576"/>
            <a:ext cx="855016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ГОСУСЛУГИ: </a:t>
            </a:r>
            <a:r>
              <a:rPr lang="ru-RU" sz="2000" dirty="0" smtClean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МОНИТОРИНГ КАЧЕСТВА ПРЕДОСТАВЛЕНИЯ УСЛУГ </a:t>
            </a:r>
            <a:endParaRPr lang="ru-RU" sz="2000" dirty="0">
              <a:solidFill>
                <a:schemeClr val="bg2">
                  <a:lumMod val="50000"/>
                </a:schemeClr>
              </a:solidFill>
              <a:latin typeface="Arial" panose="020B0604020202020204" pitchFamily="34" charset="0"/>
              <a:ea typeface="Tahoma" panose="020B0604030504040204" pitchFamily="34" charset="0"/>
              <a:cs typeface="Arial" panose="020B0604020202020204" pitchFamily="34" charset="0"/>
            </a:endParaRPr>
          </a:p>
        </p:txBody>
      </p:sp>
      <p:grpSp>
        <p:nvGrpSpPr>
          <p:cNvPr id="51" name="Группа 50"/>
          <p:cNvGrpSpPr/>
          <p:nvPr/>
        </p:nvGrpSpPr>
        <p:grpSpPr>
          <a:xfrm>
            <a:off x="7694095" y="1445866"/>
            <a:ext cx="3952337" cy="646331"/>
            <a:chOff x="7694095" y="1445866"/>
            <a:chExt cx="3952337" cy="646331"/>
          </a:xfrm>
        </p:grpSpPr>
        <p:sp>
          <p:nvSpPr>
            <p:cNvPr id="8" name="Прямоугольник 7"/>
            <p:cNvSpPr/>
            <p:nvPr/>
          </p:nvSpPr>
          <p:spPr>
            <a:xfrm>
              <a:off x="7763231" y="1445866"/>
              <a:ext cx="3445272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dirty="0">
                  <a:solidFill>
                    <a:srgbClr val="29347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запись детей в школу и детский сад</a:t>
              </a:r>
            </a:p>
          </p:txBody>
        </p:sp>
        <p:cxnSp>
          <p:nvCxnSpPr>
            <p:cNvPr id="32" name="Прямая соединительная линия 31"/>
            <p:cNvCxnSpPr/>
            <p:nvPr/>
          </p:nvCxnSpPr>
          <p:spPr>
            <a:xfrm flipV="1">
              <a:off x="7694095" y="2050573"/>
              <a:ext cx="3952337" cy="1727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9" name="Прямоугольник 28"/>
          <p:cNvSpPr/>
          <p:nvPr/>
        </p:nvSpPr>
        <p:spPr>
          <a:xfrm>
            <a:off x="4834192" y="3070402"/>
            <a:ext cx="2834536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</a:rPr>
              <a:t>Перечень услуг, по которым производилась оценка</a:t>
            </a:r>
            <a:endParaRPr lang="ru-RU" sz="2800" dirty="0">
              <a:solidFill>
                <a:srgbClr val="C00000"/>
              </a:solidFill>
            </a:endParaRPr>
          </a:p>
        </p:txBody>
      </p:sp>
      <p:sp>
        <p:nvSpPr>
          <p:cNvPr id="15" name="AutoShape 2" descr="http://guides.gosuslugi.ru/download.html?file=/765/1.svg&amp;dl=0"/>
          <p:cNvSpPr>
            <a:spLocks noChangeAspect="1" noChangeArrowheads="1"/>
          </p:cNvSpPr>
          <p:nvPr/>
        </p:nvSpPr>
        <p:spPr bwMode="auto">
          <a:xfrm flipV="1">
            <a:off x="342532" y="941686"/>
            <a:ext cx="304800" cy="11823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grpSp>
        <p:nvGrpSpPr>
          <p:cNvPr id="45" name="Группа 44"/>
          <p:cNvGrpSpPr/>
          <p:nvPr/>
        </p:nvGrpSpPr>
        <p:grpSpPr>
          <a:xfrm>
            <a:off x="931782" y="1331231"/>
            <a:ext cx="4210521" cy="813099"/>
            <a:chOff x="425100" y="3293257"/>
            <a:chExt cx="4210521" cy="813099"/>
          </a:xfrm>
        </p:grpSpPr>
        <p:sp>
          <p:nvSpPr>
            <p:cNvPr id="28" name="Прямоугольник 27"/>
            <p:cNvSpPr/>
            <p:nvPr/>
          </p:nvSpPr>
          <p:spPr>
            <a:xfrm>
              <a:off x="1189874" y="3460025"/>
              <a:ext cx="3445747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dirty="0" smtClean="0">
                  <a:solidFill>
                    <a:srgbClr val="29347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услуги в жилищной сфере и сфере строительства</a:t>
              </a:r>
              <a:endParaRPr lang="ru-RU" dirty="0">
                <a:solidFill>
                  <a:srgbClr val="293472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18" name="Прямая соединительная линия 17"/>
            <p:cNvCxnSpPr/>
            <p:nvPr/>
          </p:nvCxnSpPr>
          <p:spPr>
            <a:xfrm flipV="1">
              <a:off x="425100" y="4046801"/>
              <a:ext cx="3229995" cy="12389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pic>
          <p:nvPicPr>
            <p:cNvPr id="33" name="Рисунок 32"/>
            <p:cNvPicPr>
              <a:picLocks noChangeAspect="1"/>
            </p:cNvPicPr>
            <p:nvPr/>
          </p:nvPicPr>
          <p:blipFill rotWithShape="1">
            <a:blip r:embed="rId5"/>
            <a:srcRect t="1272"/>
            <a:stretch/>
          </p:blipFill>
          <p:spPr>
            <a:xfrm>
              <a:off x="516558" y="3293257"/>
              <a:ext cx="660795" cy="716117"/>
            </a:xfrm>
            <a:prstGeom prst="rect">
              <a:avLst/>
            </a:prstGeom>
          </p:spPr>
        </p:pic>
      </p:grpSp>
      <p:grpSp>
        <p:nvGrpSpPr>
          <p:cNvPr id="49" name="Группа 48"/>
          <p:cNvGrpSpPr/>
          <p:nvPr/>
        </p:nvGrpSpPr>
        <p:grpSpPr>
          <a:xfrm>
            <a:off x="8038662" y="4560721"/>
            <a:ext cx="4074778" cy="1279718"/>
            <a:chOff x="7888606" y="3606566"/>
            <a:chExt cx="4074778" cy="1279718"/>
          </a:xfrm>
        </p:grpSpPr>
        <p:sp>
          <p:nvSpPr>
            <p:cNvPr id="2" name="Прямоугольник 1"/>
            <p:cNvSpPr/>
            <p:nvPr/>
          </p:nvSpPr>
          <p:spPr>
            <a:xfrm>
              <a:off x="7888606" y="3606566"/>
              <a:ext cx="3248584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dirty="0">
                  <a:solidFill>
                    <a:srgbClr val="29347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предоставление социальных пособий малоимущим гражданам и гражданам, имеющим детей</a:t>
              </a:r>
            </a:p>
          </p:txBody>
        </p:sp>
        <p:cxnSp>
          <p:nvCxnSpPr>
            <p:cNvPr id="40" name="Прямая соединительная линия 39"/>
            <p:cNvCxnSpPr/>
            <p:nvPr/>
          </p:nvCxnSpPr>
          <p:spPr>
            <a:xfrm>
              <a:off x="7926230" y="4886284"/>
              <a:ext cx="3954073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39" name="Picture 14" descr="https://encrypted-tbn0.gstatic.com/images?q=tbn:ANd9GcQTZ14OSOQMdpZ8D54t-wU5VVj1ZmeTKY3cK56Eu1Z3LT3xKA6r"/>
            <p:cNvPicPr>
              <a:picLocks noChangeAspect="1" noChangeArrowheads="1"/>
            </p:cNvPicPr>
            <p:nvPr/>
          </p:nvPicPr>
          <p:blipFill>
            <a:blip r:embed="rId6" cstate="print"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134293" y="3846440"/>
              <a:ext cx="829091" cy="9062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4" name="Picture 14" descr="https://encrypted-tbn0.gstatic.com/images?q=tbn:ANd9GcQTZ14OSOQMdpZ8D54t-wU5VVj1ZmeTKY3cK56Eu1Z3LT3xKA6r"/>
            <p:cNvPicPr>
              <a:picLocks noChangeAspect="1" noChangeArrowheads="1"/>
            </p:cNvPicPr>
            <p:nvPr/>
          </p:nvPicPr>
          <p:blipFill>
            <a:blip r:embed="rId6" cstate="print"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110909" y="3857867"/>
              <a:ext cx="829091" cy="9062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26" name="Группа 25"/>
          <p:cNvGrpSpPr/>
          <p:nvPr/>
        </p:nvGrpSpPr>
        <p:grpSpPr>
          <a:xfrm>
            <a:off x="849189" y="2907767"/>
            <a:ext cx="3395180" cy="877715"/>
            <a:chOff x="1293893" y="1123585"/>
            <a:chExt cx="3395180" cy="877715"/>
          </a:xfrm>
        </p:grpSpPr>
        <p:sp>
          <p:nvSpPr>
            <p:cNvPr id="17" name="Прямоугольник 16"/>
            <p:cNvSpPr/>
            <p:nvPr/>
          </p:nvSpPr>
          <p:spPr>
            <a:xfrm>
              <a:off x="1987653" y="1354969"/>
              <a:ext cx="2701420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dirty="0">
                  <a:solidFill>
                    <a:srgbClr val="29347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выдача охотничьих билетов</a:t>
              </a:r>
            </a:p>
          </p:txBody>
        </p:sp>
        <p:cxnSp>
          <p:nvCxnSpPr>
            <p:cNvPr id="27" name="Прямая соединительная линия 26"/>
            <p:cNvCxnSpPr/>
            <p:nvPr/>
          </p:nvCxnSpPr>
          <p:spPr>
            <a:xfrm>
              <a:off x="1293893" y="1954381"/>
              <a:ext cx="2662402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pic>
          <p:nvPicPr>
            <p:cNvPr id="41" name="Picture 12" descr="https://encrypted-tbn0.gstatic.com/images?q=tbn:ANd9GcT5X2nRGlMl0QGKEU0MSpKMgZlPhPi-Nh7QZhDzCFaPhNfBe7gDIw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60895" y="1123585"/>
              <a:ext cx="660307" cy="71866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47" name="Группа 46"/>
          <p:cNvGrpSpPr/>
          <p:nvPr/>
        </p:nvGrpSpPr>
        <p:grpSpPr>
          <a:xfrm>
            <a:off x="95598" y="4992202"/>
            <a:ext cx="4907707" cy="1215323"/>
            <a:chOff x="109845" y="3858052"/>
            <a:chExt cx="4907707" cy="1215323"/>
          </a:xfrm>
        </p:grpSpPr>
        <p:sp>
          <p:nvSpPr>
            <p:cNvPr id="14" name="Прямоугольник 13"/>
            <p:cNvSpPr/>
            <p:nvPr/>
          </p:nvSpPr>
          <p:spPr>
            <a:xfrm>
              <a:off x="1597515" y="3858052"/>
              <a:ext cx="3420037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dirty="0">
                  <a:solidFill>
                    <a:srgbClr val="29347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регистрация заключения и расторжения брака, рождения, усыновления (удочерения)</a:t>
              </a:r>
            </a:p>
          </p:txBody>
        </p:sp>
        <p:cxnSp>
          <p:nvCxnSpPr>
            <p:cNvPr id="23" name="Прямая соединительная линия 22"/>
            <p:cNvCxnSpPr/>
            <p:nvPr/>
          </p:nvCxnSpPr>
          <p:spPr>
            <a:xfrm flipV="1">
              <a:off x="125106" y="5064452"/>
              <a:ext cx="4632020" cy="8923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pic>
          <p:nvPicPr>
            <p:cNvPr id="37" name="Рисунок 36"/>
            <p:cNvPicPr>
              <a:picLocks noChangeAspect="1"/>
            </p:cNvPicPr>
            <p:nvPr/>
          </p:nvPicPr>
          <p:blipFill rotWithShape="1">
            <a:blip r:embed="rId8"/>
            <a:srcRect t="8114" b="6372"/>
            <a:stretch/>
          </p:blipFill>
          <p:spPr>
            <a:xfrm>
              <a:off x="109845" y="3895689"/>
              <a:ext cx="810402" cy="738452"/>
            </a:xfrm>
            <a:prstGeom prst="rect">
              <a:avLst/>
            </a:prstGeom>
          </p:spPr>
        </p:pic>
        <p:pic>
          <p:nvPicPr>
            <p:cNvPr id="19" name="Рисунок 18"/>
            <p:cNvPicPr>
              <a:picLocks noChangeAspect="1"/>
            </p:cNvPicPr>
            <p:nvPr/>
          </p:nvPicPr>
          <p:blipFill>
            <a:blip r:embed="rId9">
              <a:extLst>
                <a:ext uri="{BEBA8EAE-BF5A-486C-A8C5-ECC9F3942E4B}">
                  <a14:imgProps xmlns:a14="http://schemas.microsoft.com/office/drawing/2010/main">
                    <a14:imgLayer r:embed="rId10">
                      <a14:imgEffect>
                        <a14:brightnessContrast bright="20000" contrast="-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20247" y="3862515"/>
              <a:ext cx="728519" cy="771626"/>
            </a:xfrm>
            <a:prstGeom prst="rect">
              <a:avLst/>
            </a:prstGeom>
          </p:spPr>
        </p:pic>
      </p:grpSp>
      <p:pic>
        <p:nvPicPr>
          <p:cNvPr id="20" name="Рисунок 19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93174" y="851138"/>
            <a:ext cx="772846" cy="1012695"/>
          </a:xfrm>
          <a:prstGeom prst="rect">
            <a:avLst/>
          </a:prstGeom>
        </p:spPr>
      </p:pic>
      <p:graphicFrame>
        <p:nvGraphicFramePr>
          <p:cNvPr id="43" name="Диаграмма 42"/>
          <p:cNvGraphicFramePr/>
          <p:nvPr>
            <p:extLst>
              <p:ext uri="{D42A27DB-BD31-4B8C-83A1-F6EECF244321}">
                <p14:modId xmlns:p14="http://schemas.microsoft.com/office/powerpoint/2010/main" val="3953381576"/>
              </p:ext>
            </p:extLst>
          </p:nvPr>
        </p:nvGraphicFramePr>
        <p:xfrm>
          <a:off x="2426869" y="1708738"/>
          <a:ext cx="6732125" cy="42677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2"/>
          </a:graphicData>
        </a:graphic>
      </p:graphicFrame>
      <p:grpSp>
        <p:nvGrpSpPr>
          <p:cNvPr id="65" name="Группа 64"/>
          <p:cNvGrpSpPr/>
          <p:nvPr/>
        </p:nvGrpSpPr>
        <p:grpSpPr>
          <a:xfrm>
            <a:off x="8408808" y="2787428"/>
            <a:ext cx="3768814" cy="923330"/>
            <a:chOff x="8420889" y="3609626"/>
            <a:chExt cx="3768814" cy="923330"/>
          </a:xfrm>
        </p:grpSpPr>
        <p:sp>
          <p:nvSpPr>
            <p:cNvPr id="7" name="Прямоугольник 6"/>
            <p:cNvSpPr/>
            <p:nvPr/>
          </p:nvSpPr>
          <p:spPr>
            <a:xfrm>
              <a:off x="9111983" y="3609626"/>
              <a:ext cx="3077720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dirty="0">
                  <a:solidFill>
                    <a:srgbClr val="293472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выдача разрешений на установку рекламных конструкций</a:t>
              </a:r>
            </a:p>
          </p:txBody>
        </p:sp>
        <p:pic>
          <p:nvPicPr>
            <p:cNvPr id="35" name="Рисунок 34"/>
            <p:cNvPicPr>
              <a:picLocks noChangeAspect="1"/>
            </p:cNvPicPr>
            <p:nvPr/>
          </p:nvPicPr>
          <p:blipFill>
            <a:blip r:embed="rId13"/>
            <a:stretch>
              <a:fillRect/>
            </a:stretch>
          </p:blipFill>
          <p:spPr>
            <a:xfrm>
              <a:off x="8420889" y="3717243"/>
              <a:ext cx="709244" cy="729871"/>
            </a:xfrm>
            <a:prstGeom prst="rect">
              <a:avLst/>
            </a:prstGeom>
          </p:spPr>
        </p:pic>
        <p:cxnSp>
          <p:nvCxnSpPr>
            <p:cNvPr id="60" name="Прямая соединительная линия 59"/>
            <p:cNvCxnSpPr/>
            <p:nvPr/>
          </p:nvCxnSpPr>
          <p:spPr>
            <a:xfrm>
              <a:off x="8726406" y="4501759"/>
              <a:ext cx="3262394" cy="4442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36" name="Рисунок 35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93944" y="815702"/>
            <a:ext cx="772846" cy="10126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7965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31" y="449344"/>
            <a:ext cx="12191999" cy="6408656"/>
          </a:xfrm>
          <a:prstGeom prst="rect">
            <a:avLst/>
          </a:prstGeom>
          <a:ln>
            <a:noFill/>
          </a:ln>
        </p:spPr>
      </p:pic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35" b="2869"/>
          <a:stretch/>
        </p:blipFill>
        <p:spPr>
          <a:xfrm>
            <a:off x="1403080" y="1081789"/>
            <a:ext cx="8607370" cy="5939235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240536" y="373903"/>
            <a:ext cx="982179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ГОСУСЛУГИ: </a:t>
            </a:r>
            <a:r>
              <a:rPr lang="ru-RU" sz="2000" dirty="0" smtClean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НАПРАВЛЕНИЯ</a:t>
            </a:r>
            <a:r>
              <a:rPr lang="ru-RU" sz="2000" b="1" dirty="0" smtClean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 </a:t>
            </a:r>
            <a:r>
              <a:rPr lang="ru-RU" sz="2000" dirty="0" smtClean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МОНИТОРИНГА </a:t>
            </a:r>
            <a:r>
              <a:rPr lang="ru-RU" sz="2000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КАЧЕСТВА ПРЕДОСТАВЛЕНИЯ </a:t>
            </a:r>
            <a:endParaRPr lang="ru-RU" sz="2000" dirty="0" smtClean="0">
              <a:solidFill>
                <a:schemeClr val="bg2">
                  <a:lumMod val="50000"/>
                </a:schemeClr>
              </a:solidFill>
              <a:latin typeface="Arial" panose="020B0604020202020204" pitchFamily="34" charset="0"/>
              <a:ea typeface="Tahoma" panose="020B0604030504040204" pitchFamily="34" charset="0"/>
              <a:cs typeface="Arial" panose="020B0604020202020204" pitchFamily="34" charset="0"/>
            </a:endParaRPr>
          </a:p>
          <a:p>
            <a:r>
              <a:rPr lang="ru-RU" sz="2000" dirty="0" smtClean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УСЛУГ </a:t>
            </a:r>
            <a:endParaRPr lang="ru-RU" sz="2000" dirty="0">
              <a:solidFill>
                <a:schemeClr val="bg2">
                  <a:lumMod val="50000"/>
                </a:schemeClr>
              </a:solidFill>
              <a:latin typeface="Arial" panose="020B0604020202020204" pitchFamily="34" charset="0"/>
              <a:ea typeface="Tahoma" panose="020B060403050404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16" name="Диаграмма 15"/>
          <p:cNvGraphicFramePr/>
          <p:nvPr>
            <p:extLst>
              <p:ext uri="{D42A27DB-BD31-4B8C-83A1-F6EECF244321}">
                <p14:modId xmlns:p14="http://schemas.microsoft.com/office/powerpoint/2010/main" val="5897422"/>
              </p:ext>
            </p:extLst>
          </p:nvPr>
        </p:nvGraphicFramePr>
        <p:xfrm>
          <a:off x="843970" y="1556712"/>
          <a:ext cx="4467332" cy="26559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17" name="TextBox 16"/>
          <p:cNvSpPr txBox="1"/>
          <p:nvPr/>
        </p:nvSpPr>
        <p:spPr>
          <a:xfrm>
            <a:off x="921188" y="1307624"/>
            <a:ext cx="429066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Доступность органов власти по телефонным каналам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911560" y="2401734"/>
            <a:ext cx="45254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Достоверность сведений об услугах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921188" y="3210847"/>
            <a:ext cx="39407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Полнота сведений об услугах</a:t>
            </a:r>
          </a:p>
        </p:txBody>
      </p:sp>
      <p:graphicFrame>
        <p:nvGraphicFramePr>
          <p:cNvPr id="23" name="Диаграмма 22"/>
          <p:cNvGraphicFramePr/>
          <p:nvPr>
            <p:extLst>
              <p:ext uri="{D42A27DB-BD31-4B8C-83A1-F6EECF244321}">
                <p14:modId xmlns:p14="http://schemas.microsoft.com/office/powerpoint/2010/main" val="3843588635"/>
              </p:ext>
            </p:extLst>
          </p:nvPr>
        </p:nvGraphicFramePr>
        <p:xfrm>
          <a:off x="407279" y="4212624"/>
          <a:ext cx="4744941" cy="23477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graphicFrame>
        <p:nvGraphicFramePr>
          <p:cNvPr id="26" name="Диаграмма 25"/>
          <p:cNvGraphicFramePr/>
          <p:nvPr>
            <p:extLst>
              <p:ext uri="{D42A27DB-BD31-4B8C-83A1-F6EECF244321}">
                <p14:modId xmlns:p14="http://schemas.microsoft.com/office/powerpoint/2010/main" val="174496505"/>
              </p:ext>
            </p:extLst>
          </p:nvPr>
        </p:nvGraphicFramePr>
        <p:xfrm>
          <a:off x="5709750" y="1563369"/>
          <a:ext cx="6260441" cy="418060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</p:spTree>
    <p:extLst>
      <p:ext uri="{BB962C8B-B14F-4D97-AF65-F5344CB8AC3E}">
        <p14:creationId xmlns:p14="http://schemas.microsoft.com/office/powerpoint/2010/main" val="11539145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449344"/>
            <a:ext cx="12191999" cy="6408656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235" b="2869"/>
          <a:stretch/>
        </p:blipFill>
        <p:spPr>
          <a:xfrm>
            <a:off x="2344019" y="587368"/>
            <a:ext cx="9087643" cy="6270632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162809" y="327438"/>
            <a:ext cx="95215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ГОСУСЛУГИ: </a:t>
            </a:r>
            <a:r>
              <a:rPr lang="ru-RU" sz="2000" dirty="0" smtClean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РЕЗУЛЬТАТЫ</a:t>
            </a:r>
            <a:r>
              <a:rPr lang="ru-RU" sz="2000" b="1" dirty="0" smtClean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 </a:t>
            </a:r>
            <a:r>
              <a:rPr lang="ru-RU" sz="2000" dirty="0" smtClean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МОНИТОРИНГА </a:t>
            </a:r>
            <a:r>
              <a:rPr lang="ru-RU" sz="2000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КАЧЕСТВА ПРЕДОСТАВЛЕНИЯ </a:t>
            </a:r>
            <a:r>
              <a:rPr lang="ru-RU" sz="2000" dirty="0" smtClean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УСЛУГ</a:t>
            </a:r>
            <a:endParaRPr lang="ru-RU" sz="2000" dirty="0">
              <a:solidFill>
                <a:schemeClr val="bg2">
                  <a:lumMod val="50000"/>
                </a:schemeClr>
              </a:solidFill>
              <a:latin typeface="Arial" panose="020B0604020202020204" pitchFamily="34" charset="0"/>
              <a:ea typeface="Tahoma" panose="020B060403050404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1099769891"/>
              </p:ext>
            </p:extLst>
          </p:nvPr>
        </p:nvGraphicFramePr>
        <p:xfrm>
          <a:off x="1889318" y="1531715"/>
          <a:ext cx="7752571" cy="50229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796780" y="5017060"/>
            <a:ext cx="259521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C00000"/>
                </a:solidFill>
              </a:rPr>
              <a:t>9 </a:t>
            </a:r>
            <a:r>
              <a:rPr lang="ru-RU" sz="4000" b="1" dirty="0" smtClean="0"/>
              <a:t>место</a:t>
            </a:r>
            <a:r>
              <a:rPr lang="ru-RU" sz="3500" b="1" dirty="0" smtClean="0"/>
              <a:t> </a:t>
            </a:r>
            <a:r>
              <a:rPr lang="ru-RU" sz="3500" b="1" dirty="0" smtClean="0">
                <a:solidFill>
                  <a:srgbClr val="C00000"/>
                </a:solidFill>
              </a:rPr>
              <a:t> </a:t>
            </a:r>
            <a:endParaRPr lang="ru-RU" sz="3500" dirty="0">
              <a:solidFill>
                <a:srgbClr val="C00000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6062942" y="1612526"/>
            <a:ext cx="2374808" cy="6309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500" b="1" dirty="0" smtClean="0">
                <a:solidFill>
                  <a:srgbClr val="C00000"/>
                </a:solidFill>
              </a:rPr>
              <a:t> </a:t>
            </a:r>
            <a:endParaRPr lang="ru-RU" sz="3500" dirty="0">
              <a:solidFill>
                <a:srgbClr val="C00000"/>
              </a:solidFill>
            </a:endParaRPr>
          </a:p>
        </p:txBody>
      </p:sp>
      <p:pic>
        <p:nvPicPr>
          <p:cNvPr id="17" name="Рисунок 16"/>
          <p:cNvPicPr>
            <a:picLocks noChangeAspect="1"/>
          </p:cNvPicPr>
          <p:nvPr/>
        </p:nvPicPr>
        <p:blipFill rotWithShape="1">
          <a:blip r:embed="rId10"/>
          <a:srcRect t="233" r="61388"/>
          <a:stretch/>
        </p:blipFill>
        <p:spPr>
          <a:xfrm>
            <a:off x="5335545" y="2813043"/>
            <a:ext cx="4317524" cy="3471204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862434" y="2019364"/>
            <a:ext cx="787670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>
                <a:solidFill>
                  <a:srgbClr val="293472"/>
                </a:solidFill>
              </a:rPr>
              <a:t>Мониторинг Минэкономразвития РФ в 2018 году</a:t>
            </a:r>
            <a:endParaRPr lang="ru-RU" sz="2800" b="1" dirty="0">
              <a:solidFill>
                <a:srgbClr val="293472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-392033" y="2677063"/>
            <a:ext cx="497284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solidFill>
                  <a:schemeClr val="bg2">
                    <a:lumMod val="25000"/>
                  </a:schemeClr>
                </a:solidFill>
              </a:rPr>
              <a:t>34 место </a:t>
            </a:r>
            <a:endParaRPr lang="ru-RU" sz="4000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919811" y="4068672"/>
            <a:ext cx="19611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>
                <a:solidFill>
                  <a:srgbClr val="293472"/>
                </a:solidFill>
              </a:rPr>
              <a:t>В 2019 году</a:t>
            </a:r>
          </a:p>
        </p:txBody>
      </p:sp>
    </p:spTree>
    <p:extLst>
      <p:ext uri="{BB962C8B-B14F-4D97-AF65-F5344CB8AC3E}">
        <p14:creationId xmlns:p14="http://schemas.microsoft.com/office/powerpoint/2010/main" val="1937992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31" y="449344"/>
            <a:ext cx="12191999" cy="6408656"/>
          </a:xfrm>
          <a:prstGeom prst="rect">
            <a:avLst/>
          </a:prstGeom>
          <a:ln>
            <a:noFill/>
          </a:ln>
        </p:spPr>
      </p:pic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35" b="2869"/>
          <a:stretch/>
        </p:blipFill>
        <p:spPr>
          <a:xfrm>
            <a:off x="1403080" y="1081789"/>
            <a:ext cx="8607370" cy="5939235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240536" y="373903"/>
            <a:ext cx="789517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ГОСУСЛУГИ: </a:t>
            </a:r>
            <a:r>
              <a:rPr lang="ru-RU" sz="2000" dirty="0" smtClean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АВТОМАТИЗИРОВАННАЯ СИСТЕМА КОНТРОЛЯ </a:t>
            </a:r>
          </a:p>
          <a:p>
            <a:r>
              <a:rPr lang="ru-RU" sz="2000" dirty="0" smtClean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КАЧЕСТВА ОКАЗАНИЯ УСЛУГ</a:t>
            </a:r>
            <a:endParaRPr lang="ru-RU" sz="2000" dirty="0">
              <a:solidFill>
                <a:schemeClr val="bg2">
                  <a:lumMod val="50000"/>
                </a:schemeClr>
              </a:solidFill>
              <a:latin typeface="Arial" panose="020B0604020202020204" pitchFamily="34" charset="0"/>
              <a:ea typeface="Tahoma" panose="020B0604030504040204" pitchFamily="34" charset="0"/>
              <a:cs typeface="Arial" panose="020B0604020202020204" pitchFamily="34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10663"/>
          <a:stretch/>
        </p:blipFill>
        <p:spPr>
          <a:xfrm>
            <a:off x="351203" y="1656045"/>
            <a:ext cx="5898132" cy="3817268"/>
          </a:xfrm>
          <a:prstGeom prst="rect">
            <a:avLst/>
          </a:prstGeom>
          <a:ln w="9525">
            <a:solidFill>
              <a:schemeClr val="bg2">
                <a:lumMod val="50000"/>
              </a:schemeClr>
            </a:solidFill>
          </a:ln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6601" y="1321909"/>
            <a:ext cx="4241755" cy="5086460"/>
          </a:xfrm>
          <a:prstGeom prst="rect">
            <a:avLst/>
          </a:prstGeom>
          <a:ln w="9525">
            <a:solidFill>
              <a:schemeClr val="bg2">
                <a:lumMod val="5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14994223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243567"/>
            <a:ext cx="12191999" cy="6408656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235" b="2869"/>
          <a:stretch/>
        </p:blipFill>
        <p:spPr>
          <a:xfrm>
            <a:off x="1345026" y="789256"/>
            <a:ext cx="9087643" cy="6270632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152970" y="315118"/>
            <a:ext cx="927969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ГОСУСЛУГИ: </a:t>
            </a:r>
            <a:r>
              <a:rPr lang="ru-RU" sz="2000" dirty="0" smtClean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КАНАЛЫ ОБРАТНОЙ СВЯЗИ</a:t>
            </a:r>
            <a:endParaRPr lang="ru-RU" sz="2000" dirty="0">
              <a:solidFill>
                <a:schemeClr val="bg2">
                  <a:lumMod val="50000"/>
                </a:schemeClr>
              </a:solidFill>
              <a:latin typeface="Arial" panose="020B0604020202020204" pitchFamily="34" charset="0"/>
              <a:ea typeface="Tahoma" panose="020B0604030504040204" pitchFamily="34" charset="0"/>
              <a:cs typeface="Arial" panose="020B0604020202020204" pitchFamily="34" charset="0"/>
            </a:endParaRPr>
          </a:p>
        </p:txBody>
      </p:sp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B43C77BE-211A-46C1-9DD4-D1D71C63402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0193" y="1993000"/>
            <a:ext cx="540000" cy="540000"/>
          </a:xfrm>
          <a:prstGeom prst="rect">
            <a:avLst/>
          </a:prstGeom>
        </p:spPr>
      </p:pic>
      <p:pic>
        <p:nvPicPr>
          <p:cNvPr id="22" name="Рисунок 21">
            <a:extLst>
              <a:ext uri="{FF2B5EF4-FFF2-40B4-BE49-F238E27FC236}">
                <a16:creationId xmlns:a16="http://schemas.microsoft.com/office/drawing/2014/main" id="{5AF47224-D6E9-47F4-B8A0-AF2AA226FE18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0193" y="2910939"/>
            <a:ext cx="540000" cy="540000"/>
          </a:xfrm>
          <a:prstGeom prst="rect">
            <a:avLst/>
          </a:prstGeom>
        </p:spPr>
      </p:pic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C68D9FC4-C3CA-4EE1-BAFC-7D517991639E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0193" y="3828878"/>
            <a:ext cx="540000" cy="540000"/>
          </a:xfrm>
          <a:prstGeom prst="rect">
            <a:avLst/>
          </a:prstGeom>
        </p:spPr>
      </p:pic>
      <p:pic>
        <p:nvPicPr>
          <p:cNvPr id="24" name="Рисунок 23">
            <a:extLst>
              <a:ext uri="{FF2B5EF4-FFF2-40B4-BE49-F238E27FC236}">
                <a16:creationId xmlns:a16="http://schemas.microsoft.com/office/drawing/2014/main" id="{1E1B17D9-9BA2-4122-87DC-61FFB7F69D97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069793" y="4765534"/>
            <a:ext cx="540000" cy="540000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006897" y="1993001"/>
            <a:ext cx="5024449" cy="1770426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385366" y="3279728"/>
            <a:ext cx="3124200" cy="819150"/>
          </a:xfrm>
          <a:prstGeom prst="rect">
            <a:avLst/>
          </a:prstGeom>
          <a:ln>
            <a:solidFill>
              <a:schemeClr val="accent1">
                <a:lumMod val="50000"/>
              </a:schemeClr>
            </a:solidFill>
          </a:ln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213" y="1956296"/>
            <a:ext cx="4847621" cy="3667148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  <p:sp>
        <p:nvSpPr>
          <p:cNvPr id="2" name="TextBox 1"/>
          <p:cNvSpPr txBox="1"/>
          <p:nvPr/>
        </p:nvSpPr>
        <p:spPr>
          <a:xfrm>
            <a:off x="6800934" y="4308849"/>
            <a:ext cx="5086905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000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830 ЖАЛОБ</a:t>
            </a:r>
            <a:endParaRPr lang="ru-RU" sz="3000" dirty="0">
              <a:ln>
                <a:solidFill>
                  <a:srgbClr val="C00000"/>
                </a:solidFill>
              </a:ln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682643" y="5623444"/>
            <a:ext cx="5502669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000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</a:t>
            </a:r>
            <a:r>
              <a:rPr lang="ru-RU" sz="3000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300 ОЦЕНОК</a:t>
            </a:r>
            <a:endParaRPr lang="ru-RU" sz="3000" dirty="0">
              <a:ln>
                <a:solidFill>
                  <a:srgbClr val="C00000"/>
                </a:solidFill>
              </a:ln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056072" y="1143651"/>
            <a:ext cx="654730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000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 9 месяцев 2020 года</a:t>
            </a:r>
            <a:endParaRPr lang="ru-RU" sz="3000" dirty="0">
              <a:ln>
                <a:solidFill>
                  <a:srgbClr val="C00000"/>
                </a:solidFill>
              </a:ln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310683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243567"/>
            <a:ext cx="12191999" cy="6408656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235" b="2869"/>
          <a:stretch/>
        </p:blipFill>
        <p:spPr>
          <a:xfrm>
            <a:off x="1345026" y="789256"/>
            <a:ext cx="9087643" cy="6270632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345026" y="143262"/>
            <a:ext cx="982999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Результаты оценки качества предоставления через ЕПГУ государственных и муниципальных услуг в </a:t>
            </a:r>
            <a:r>
              <a:rPr lang="en-US" sz="2000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III</a:t>
            </a:r>
            <a:r>
              <a:rPr lang="ru-RU" sz="2000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 квартале 2020 года</a:t>
            </a:r>
          </a:p>
        </p:txBody>
      </p:sp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B43C77BE-211A-46C1-9DD4-D1D71C63402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0193" y="1993000"/>
            <a:ext cx="540000" cy="540000"/>
          </a:xfrm>
          <a:prstGeom prst="rect">
            <a:avLst/>
          </a:prstGeom>
        </p:spPr>
      </p:pic>
      <p:pic>
        <p:nvPicPr>
          <p:cNvPr id="22" name="Рисунок 21">
            <a:extLst>
              <a:ext uri="{FF2B5EF4-FFF2-40B4-BE49-F238E27FC236}">
                <a16:creationId xmlns:a16="http://schemas.microsoft.com/office/drawing/2014/main" id="{5AF47224-D6E9-47F4-B8A0-AF2AA226FE18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0193" y="2910939"/>
            <a:ext cx="540000" cy="540000"/>
          </a:xfrm>
          <a:prstGeom prst="rect">
            <a:avLst/>
          </a:prstGeom>
        </p:spPr>
      </p:pic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C68D9FC4-C3CA-4EE1-BAFC-7D517991639E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0193" y="3828878"/>
            <a:ext cx="540000" cy="540000"/>
          </a:xfrm>
          <a:prstGeom prst="rect">
            <a:avLst/>
          </a:prstGeom>
        </p:spPr>
      </p:pic>
      <p:pic>
        <p:nvPicPr>
          <p:cNvPr id="24" name="Рисунок 23">
            <a:extLst>
              <a:ext uri="{FF2B5EF4-FFF2-40B4-BE49-F238E27FC236}">
                <a16:creationId xmlns:a16="http://schemas.microsoft.com/office/drawing/2014/main" id="{1E1B17D9-9BA2-4122-87DC-61FFB7F69D97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069793" y="4765534"/>
            <a:ext cx="540000" cy="540000"/>
          </a:xfrm>
          <a:prstGeom prst="rect">
            <a:avLst/>
          </a:prstGeom>
        </p:spPr>
      </p:pic>
      <p:graphicFrame>
        <p:nvGraphicFramePr>
          <p:cNvPr id="8" name="Диаграмма 7"/>
          <p:cNvGraphicFramePr/>
          <p:nvPr>
            <p:extLst>
              <p:ext uri="{D42A27DB-BD31-4B8C-83A1-F6EECF244321}">
                <p14:modId xmlns:p14="http://schemas.microsoft.com/office/powerpoint/2010/main" val="3247901797"/>
              </p:ext>
            </p:extLst>
          </p:nvPr>
        </p:nvGraphicFramePr>
        <p:xfrm>
          <a:off x="0" y="1158240"/>
          <a:ext cx="6165670" cy="505097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graphicFrame>
        <p:nvGraphicFramePr>
          <p:cNvPr id="17" name="Диаграмма 16"/>
          <p:cNvGraphicFramePr/>
          <p:nvPr>
            <p:extLst>
              <p:ext uri="{D42A27DB-BD31-4B8C-83A1-F6EECF244321}">
                <p14:modId xmlns:p14="http://schemas.microsoft.com/office/powerpoint/2010/main" val="1903425321"/>
              </p:ext>
            </p:extLst>
          </p:nvPr>
        </p:nvGraphicFramePr>
        <p:xfrm>
          <a:off x="5537200" y="987533"/>
          <a:ext cx="6789488" cy="539238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sp>
        <p:nvSpPr>
          <p:cNvPr id="18" name="TextBox 17"/>
          <p:cNvSpPr txBox="1"/>
          <p:nvPr/>
        </p:nvSpPr>
        <p:spPr>
          <a:xfrm>
            <a:off x="1422400" y="5789079"/>
            <a:ext cx="279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Государственные услуги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6942735" y="5817438"/>
            <a:ext cx="33427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Муниципальные услуги</a:t>
            </a:r>
            <a:endParaRPr lang="ru-RU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85341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49344"/>
            <a:ext cx="12191999" cy="6408656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235" b="2869"/>
          <a:stretch/>
        </p:blipFill>
        <p:spPr>
          <a:xfrm>
            <a:off x="1649319" y="541576"/>
            <a:ext cx="9087643" cy="6270632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294663" y="541576"/>
            <a:ext cx="7656198" cy="400110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ГОСУСЛУГИ: </a:t>
            </a:r>
            <a:r>
              <a:rPr lang="ru-RU" sz="2000" dirty="0" smtClean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ПРОБЛЕМНЫЕ ВОПРОСЫ ПРЕДОСТАВЛЕНИЯ</a:t>
            </a:r>
            <a:endParaRPr lang="ru-RU" sz="2000" dirty="0">
              <a:solidFill>
                <a:schemeClr val="bg2">
                  <a:lumMod val="50000"/>
                </a:schemeClr>
              </a:solidFill>
              <a:latin typeface="Arial" panose="020B0604020202020204" pitchFamily="34" charset="0"/>
              <a:ea typeface="Tahoma" panose="020B0604030504040204" pitchFamily="34" charset="0"/>
              <a:cs typeface="Arial" panose="020B0604020202020204" pitchFamily="34" charset="0"/>
            </a:endParaRPr>
          </a:p>
        </p:txBody>
      </p:sp>
      <p:pic>
        <p:nvPicPr>
          <p:cNvPr id="3074" name="Picture 2" descr="Картинки по запросу срок 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2222" r="99000">
                        <a14:foregroundMark x1="57889" y1="34844" x2="57889" y2="34844"/>
                        <a14:foregroundMark x1="56000" y1="49844" x2="56000" y2="49844"/>
                        <a14:foregroundMark x1="65111" y1="49844" x2="65111" y2="4984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33005" y="1153147"/>
            <a:ext cx="1762862" cy="12535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7182165" y="1183138"/>
            <a:ext cx="3368904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Нарушение сроков оказания услуг/ приема заявления</a:t>
            </a:r>
            <a:endParaRPr lang="ru-RU" sz="2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68352" y="5351171"/>
            <a:ext cx="4660481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Излишнее требование очного посещения</a:t>
            </a:r>
            <a:endParaRPr lang="ru-RU" sz="2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3078" name="Picture 6" descr="Похожее изображение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2220" y="1702935"/>
            <a:ext cx="1293887" cy="12938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Похожее изображение"/>
          <p:cNvPicPr>
            <a:picLocks noChangeAspect="1" noChangeArrowheads="1"/>
          </p:cNvPicPr>
          <p:nvPr/>
        </p:nvPicPr>
        <p:blipFill>
          <a:blip r:embed="rId8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4282" y="4572705"/>
            <a:ext cx="1464700" cy="1464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Прямоугольник 12"/>
          <p:cNvSpPr/>
          <p:nvPr/>
        </p:nvSpPr>
        <p:spPr>
          <a:xfrm>
            <a:off x="1658982" y="1741230"/>
            <a:ext cx="2841348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Отсутствие обоснований отказов</a:t>
            </a:r>
            <a:endParaRPr lang="ru-RU" sz="2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7554965" y="3899497"/>
            <a:ext cx="381145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Неактуальная информация/ контакты</a:t>
            </a:r>
            <a:endParaRPr lang="ru-RU" sz="2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1026" name="Picture 2" descr="Картинки по запросу контакты png"/>
          <p:cNvPicPr>
            <a:picLocks noChangeAspect="1" noChangeArrowheads="1"/>
          </p:cNvPicPr>
          <p:nvPr/>
        </p:nvPicPr>
        <p:blipFill>
          <a:blip r:embed="rId9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2820" y="4276186"/>
            <a:ext cx="1081241" cy="10812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6" name="Диаграмма 5"/>
          <p:cNvGraphicFramePr/>
          <p:nvPr>
            <p:extLst>
              <p:ext uri="{D42A27DB-BD31-4B8C-83A1-F6EECF244321}">
                <p14:modId xmlns:p14="http://schemas.microsoft.com/office/powerpoint/2010/main" val="3579698359"/>
              </p:ext>
            </p:extLst>
          </p:nvPr>
        </p:nvGraphicFramePr>
        <p:xfrm>
          <a:off x="2032000" y="1702935"/>
          <a:ext cx="6955421" cy="443539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  <p:cxnSp>
        <p:nvCxnSpPr>
          <p:cNvPr id="10" name="Прямая соединительная линия 9"/>
          <p:cNvCxnSpPr/>
          <p:nvPr/>
        </p:nvCxnSpPr>
        <p:spPr>
          <a:xfrm flipH="1">
            <a:off x="1760706" y="3218395"/>
            <a:ext cx="2116619" cy="163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>
            <a:off x="7383022" y="2614674"/>
            <a:ext cx="3253718" cy="0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>
            <a:off x="7033098" y="5351171"/>
            <a:ext cx="3424136" cy="25654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743457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36777</TotalTime>
  <Words>460</Words>
  <Application>Microsoft Office PowerPoint</Application>
  <PresentationFormat>Широкоэкранный</PresentationFormat>
  <Paragraphs>89</Paragraphs>
  <Slides>11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7" baseType="lpstr">
      <vt:lpstr>Arial</vt:lpstr>
      <vt:lpstr>Calibri</vt:lpstr>
      <vt:lpstr>Calibri Light</vt:lpstr>
      <vt:lpstr>Tahoma</vt:lpstr>
      <vt:lpstr>Wingdings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Виталий и Дарья</dc:creator>
  <cp:lastModifiedBy>Бурбик Ольга Сергеевна</cp:lastModifiedBy>
  <cp:revision>1119</cp:revision>
  <cp:lastPrinted>2020-07-21T10:10:05Z</cp:lastPrinted>
  <dcterms:created xsi:type="dcterms:W3CDTF">2018-11-18T09:34:32Z</dcterms:created>
  <dcterms:modified xsi:type="dcterms:W3CDTF">2020-12-22T02:46:14Z</dcterms:modified>
</cp:coreProperties>
</file>