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2"/>
  </p:sldMasterIdLst>
  <p:notesMasterIdLst>
    <p:notesMasterId r:id="rId13"/>
  </p:notesMasterIdLst>
  <p:handoutMasterIdLst>
    <p:handoutMasterId r:id="rId14"/>
  </p:handoutMasterIdLst>
  <p:sldIdLst>
    <p:sldId id="432" r:id="rId3"/>
    <p:sldId id="419" r:id="rId4"/>
    <p:sldId id="452" r:id="rId5"/>
    <p:sldId id="467" r:id="rId6"/>
    <p:sldId id="468" r:id="rId7"/>
    <p:sldId id="469" r:id="rId8"/>
    <p:sldId id="444" r:id="rId9"/>
    <p:sldId id="459" r:id="rId10"/>
    <p:sldId id="470" r:id="rId11"/>
    <p:sldId id="464" r:id="rId12"/>
  </p:sldIdLst>
  <p:sldSz cx="12192000" cy="6858000"/>
  <p:notesSz cx="6761163" cy="99425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B7AF09E-00A6-BF46-81F7-3866D87DA167}">
          <p14:sldIdLst>
            <p14:sldId id="432"/>
            <p14:sldId id="419"/>
            <p14:sldId id="452"/>
            <p14:sldId id="467"/>
            <p14:sldId id="468"/>
            <p14:sldId id="469"/>
            <p14:sldId id="444"/>
            <p14:sldId id="459"/>
            <p14:sldId id="470"/>
            <p14:sldId id="464"/>
          </p14:sldIdLst>
        </p14:section>
      </p14:sectionLst>
    </p:ext>
    <p:ext uri="{EFAFB233-063F-42B5-8137-9DF3F51BA10A}">
      <p15:sldGuideLst xmlns:p15="http://schemas.microsoft.com/office/powerpoint/2012/main" xmlns="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17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A9FCC"/>
    <a:srgbClr val="005986"/>
    <a:srgbClr val="DBE2F1"/>
    <a:srgbClr val="E4E4E8"/>
    <a:srgbClr val="CCECFF"/>
    <a:srgbClr val="CBD9EB"/>
    <a:srgbClr val="477BB9"/>
    <a:srgbClr val="FFFF99"/>
    <a:srgbClr val="C4CA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71" autoAdjust="0"/>
    <p:restoredTop sz="99644" autoAdjust="0"/>
  </p:normalViewPr>
  <p:slideViewPr>
    <p:cSldViewPr snapToGrid="0">
      <p:cViewPr varScale="1">
        <p:scale>
          <a:sx n="73" d="100"/>
          <a:sy n="73" d="100"/>
        </p:scale>
        <p:origin x="-612" y="-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101" d="100"/>
          <a:sy n="101" d="100"/>
        </p:scale>
        <p:origin x="176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FCDA6F9-E50A-4D4D-AB86-8D2F8432B75D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F007269-A527-4B5A-898B-A2F273A81E15}">
      <dgm:prSet phldrT="[Текст]"/>
      <dgm:spPr/>
      <dgm:t>
        <a:bodyPr/>
        <a:lstStyle/>
        <a:p>
          <a:r>
            <a:rPr lang="ru-RU" dirty="0" smtClean="0"/>
            <a:t>26,7%</a:t>
          </a:r>
          <a:endParaRPr lang="ru-RU" dirty="0"/>
        </a:p>
      </dgm:t>
    </dgm:pt>
    <dgm:pt modelId="{F565CBA7-BA88-49BD-925A-23519FD59890}" type="parTrans" cxnId="{31763697-063A-4FF4-9076-15B707090407}">
      <dgm:prSet/>
      <dgm:spPr/>
      <dgm:t>
        <a:bodyPr/>
        <a:lstStyle/>
        <a:p>
          <a:endParaRPr lang="ru-RU"/>
        </a:p>
      </dgm:t>
    </dgm:pt>
    <dgm:pt modelId="{FB0B2C47-FCFD-4CC5-AB01-140E8B97FF2E}" type="sibTrans" cxnId="{31763697-063A-4FF4-9076-15B707090407}">
      <dgm:prSet/>
      <dgm:spPr/>
      <dgm:t>
        <a:bodyPr/>
        <a:lstStyle/>
        <a:p>
          <a:endParaRPr lang="ru-RU"/>
        </a:p>
      </dgm:t>
    </dgm:pt>
    <dgm:pt modelId="{CCB4FCE3-942E-4BAB-948E-7CD4C010C71F}">
      <dgm:prSet phldrT="[Текст]" custT="1"/>
      <dgm:spPr/>
      <dgm:t>
        <a:bodyPr/>
        <a:lstStyle/>
        <a:p>
          <a:r>
            <a:rPr lang="ru-RU" sz="1200" dirty="0" smtClean="0"/>
            <a:t>отсутствие необходимой информации об услугах (формы заявлений, порядок предоставления и др.);</a:t>
          </a:r>
          <a:br>
            <a:rPr lang="ru-RU" sz="1200" dirty="0" smtClean="0"/>
          </a:br>
          <a:r>
            <a:rPr lang="ru-RU" sz="1200" dirty="0" smtClean="0"/>
            <a:t>отсутствие возможности получить консультацию или справочную информацию в органах, предоставляющих услуги;</a:t>
          </a:r>
          <a:br>
            <a:rPr lang="ru-RU" sz="1200" dirty="0" smtClean="0"/>
          </a:br>
          <a:r>
            <a:rPr lang="ru-RU" sz="1200" dirty="0" smtClean="0"/>
            <a:t>дороговизна услуг (пошлин, платежей)</a:t>
          </a:r>
        </a:p>
      </dgm:t>
    </dgm:pt>
    <dgm:pt modelId="{EC61D965-C12F-4040-95D5-98F7431DE9BC}" type="parTrans" cxnId="{0CFD5418-E78B-4604-BA02-31DA09DAB422}">
      <dgm:prSet/>
      <dgm:spPr/>
      <dgm:t>
        <a:bodyPr/>
        <a:lstStyle/>
        <a:p>
          <a:endParaRPr lang="ru-RU"/>
        </a:p>
      </dgm:t>
    </dgm:pt>
    <dgm:pt modelId="{7D3CF41E-C583-4325-989D-7B3839AD1CB9}" type="sibTrans" cxnId="{0CFD5418-E78B-4604-BA02-31DA09DAB422}">
      <dgm:prSet/>
      <dgm:spPr/>
      <dgm:t>
        <a:bodyPr/>
        <a:lstStyle/>
        <a:p>
          <a:endParaRPr lang="ru-RU"/>
        </a:p>
      </dgm:t>
    </dgm:pt>
    <dgm:pt modelId="{3953F306-26AD-45C2-BE99-12EE99CEEFB6}">
      <dgm:prSet phldrT="[Текст]"/>
      <dgm:spPr/>
      <dgm:t>
        <a:bodyPr/>
        <a:lstStyle/>
        <a:p>
          <a:r>
            <a:rPr lang="ru-RU" dirty="0" smtClean="0"/>
            <a:t>20,0%</a:t>
          </a:r>
        </a:p>
      </dgm:t>
    </dgm:pt>
    <dgm:pt modelId="{4148BC22-3630-4300-8F08-E9089D248896}" type="parTrans" cxnId="{977C1BEF-D166-42B8-BA24-E360E3807C15}">
      <dgm:prSet/>
      <dgm:spPr/>
      <dgm:t>
        <a:bodyPr/>
        <a:lstStyle/>
        <a:p>
          <a:endParaRPr lang="ru-RU"/>
        </a:p>
      </dgm:t>
    </dgm:pt>
    <dgm:pt modelId="{34C77989-0581-4694-9835-1D77A350061A}" type="sibTrans" cxnId="{977C1BEF-D166-42B8-BA24-E360E3807C15}">
      <dgm:prSet/>
      <dgm:spPr/>
      <dgm:t>
        <a:bodyPr/>
        <a:lstStyle/>
        <a:p>
          <a:endParaRPr lang="ru-RU"/>
        </a:p>
      </dgm:t>
    </dgm:pt>
    <dgm:pt modelId="{4C47440C-9366-4559-AD61-45D3FFF2E250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200" dirty="0" smtClean="0"/>
            <a:t>требование избыточных документов, сведений;  ошибки в конечном результате предоставления услуги;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200" dirty="0" smtClean="0"/>
            <a:t>сложность заполнения официальных форм (бланков); неудобный режим работы органа власти;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200" dirty="0" smtClean="0"/>
            <a:t>большие очереди, недостаточный профессиональный уровень работников учреждений;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200" dirty="0" smtClean="0"/>
            <a:t>низкая культура работников учреждений</a:t>
          </a:r>
          <a:endParaRPr lang="ru-RU" sz="1200" dirty="0"/>
        </a:p>
      </dgm:t>
    </dgm:pt>
    <dgm:pt modelId="{1102F6E9-70F5-47AC-9FAD-4F34957A70B1}" type="parTrans" cxnId="{C196B8FB-5599-4A4C-9F7E-A62AFEA9A4F6}">
      <dgm:prSet/>
      <dgm:spPr/>
      <dgm:t>
        <a:bodyPr/>
        <a:lstStyle/>
        <a:p>
          <a:endParaRPr lang="ru-RU"/>
        </a:p>
      </dgm:t>
    </dgm:pt>
    <dgm:pt modelId="{8EDF5F03-507A-40AA-887D-E9B1D9235C66}" type="sibTrans" cxnId="{C196B8FB-5599-4A4C-9F7E-A62AFEA9A4F6}">
      <dgm:prSet/>
      <dgm:spPr/>
      <dgm:t>
        <a:bodyPr/>
        <a:lstStyle/>
        <a:p>
          <a:endParaRPr lang="ru-RU"/>
        </a:p>
      </dgm:t>
    </dgm:pt>
    <dgm:pt modelId="{2F620F13-8777-44CA-9487-DB0774B697B7}">
      <dgm:prSet phldrT="[Текст]"/>
      <dgm:spPr/>
      <dgm:t>
        <a:bodyPr/>
        <a:lstStyle/>
        <a:p>
          <a:r>
            <a:rPr lang="ru-RU" dirty="0" smtClean="0"/>
            <a:t>отсутствие наглядной информации о порядке получения услуги (на стендах, на официальных сайтах органов власти и т.д.)</a:t>
          </a:r>
          <a:endParaRPr lang="ru-RU" dirty="0"/>
        </a:p>
      </dgm:t>
    </dgm:pt>
    <dgm:pt modelId="{BE8C5D2F-92DB-4859-A1ED-8C4C351743FD}" type="parTrans" cxnId="{4E097C7F-803A-43B5-9607-F523911F0A27}">
      <dgm:prSet/>
      <dgm:spPr/>
      <dgm:t>
        <a:bodyPr/>
        <a:lstStyle/>
        <a:p>
          <a:endParaRPr lang="ru-RU"/>
        </a:p>
      </dgm:t>
    </dgm:pt>
    <dgm:pt modelId="{AD0AA923-D66D-487F-BC1B-53B35AEBB46F}" type="sibTrans" cxnId="{4E097C7F-803A-43B5-9607-F523911F0A27}">
      <dgm:prSet/>
      <dgm:spPr/>
      <dgm:t>
        <a:bodyPr/>
        <a:lstStyle/>
        <a:p>
          <a:endParaRPr lang="ru-RU"/>
        </a:p>
      </dgm:t>
    </dgm:pt>
    <dgm:pt modelId="{375002BB-D213-4609-9868-CCBE8389CFFB}">
      <dgm:prSet phldrT="[Текст]"/>
      <dgm:spPr/>
      <dgm:t>
        <a:bodyPr/>
        <a:lstStyle/>
        <a:p>
          <a:r>
            <a:rPr lang="ru-RU" dirty="0" smtClean="0"/>
            <a:t>13,3%</a:t>
          </a:r>
          <a:endParaRPr lang="ru-RU" dirty="0"/>
        </a:p>
      </dgm:t>
    </dgm:pt>
    <dgm:pt modelId="{5712BBE7-8D2B-45C3-BF04-3C012DB6217A}" type="parTrans" cxnId="{ABD0219C-1F3F-4A4F-A5B8-57F3E460BE5A}">
      <dgm:prSet/>
      <dgm:spPr/>
      <dgm:t>
        <a:bodyPr/>
        <a:lstStyle/>
        <a:p>
          <a:endParaRPr lang="ru-RU"/>
        </a:p>
      </dgm:t>
    </dgm:pt>
    <dgm:pt modelId="{A3362414-0692-4A4A-896A-EA05F855E312}" type="sibTrans" cxnId="{ABD0219C-1F3F-4A4F-A5B8-57F3E460BE5A}">
      <dgm:prSet/>
      <dgm:spPr/>
      <dgm:t>
        <a:bodyPr/>
        <a:lstStyle/>
        <a:p>
          <a:endParaRPr lang="ru-RU"/>
        </a:p>
      </dgm:t>
    </dgm:pt>
    <dgm:pt modelId="{71439BA9-3243-4E6E-AB0E-FB1903DCA6AB}">
      <dgm:prSet phldrT="[Текст]"/>
      <dgm:spPr/>
      <dgm:t>
        <a:bodyPr/>
        <a:lstStyle/>
        <a:p>
          <a:r>
            <a:rPr lang="ru-RU" dirty="0" smtClean="0"/>
            <a:t>хождение по многим кабинетам (или учреждениям);</a:t>
          </a:r>
        </a:p>
        <a:p>
          <a:r>
            <a:rPr lang="ru-RU" dirty="0" smtClean="0"/>
            <a:t>избирательное отношение к заявителям («одни заявители важнее других»)</a:t>
          </a:r>
        </a:p>
        <a:p>
          <a:endParaRPr lang="ru-RU" dirty="0"/>
        </a:p>
      </dgm:t>
    </dgm:pt>
    <dgm:pt modelId="{01211CD7-8D84-417A-8D80-5AC8FA8ADFE7}" type="parTrans" cxnId="{1BEDA899-2B21-4EAC-84B9-F276765EAE80}">
      <dgm:prSet/>
      <dgm:spPr/>
      <dgm:t>
        <a:bodyPr/>
        <a:lstStyle/>
        <a:p>
          <a:endParaRPr lang="ru-RU"/>
        </a:p>
      </dgm:t>
    </dgm:pt>
    <dgm:pt modelId="{68C7C865-8750-45A6-B9B2-DBFAAF496E7D}" type="sibTrans" cxnId="{1BEDA899-2B21-4EAC-84B9-F276765EAE80}">
      <dgm:prSet/>
      <dgm:spPr/>
      <dgm:t>
        <a:bodyPr/>
        <a:lstStyle/>
        <a:p>
          <a:endParaRPr lang="ru-RU"/>
        </a:p>
      </dgm:t>
    </dgm:pt>
    <dgm:pt modelId="{FDC69217-7560-4316-A113-166B154EE643}">
      <dgm:prSet phldrT="[Текст]"/>
      <dgm:spPr/>
      <dgm:t>
        <a:bodyPr/>
        <a:lstStyle/>
        <a:p>
          <a:r>
            <a:rPr lang="ru-RU" dirty="0" smtClean="0"/>
            <a:t>6,7%</a:t>
          </a:r>
          <a:endParaRPr lang="ru-RU" dirty="0"/>
        </a:p>
      </dgm:t>
    </dgm:pt>
    <dgm:pt modelId="{50115855-1BC7-4290-86F8-251EC6912243}" type="parTrans" cxnId="{42352799-59C0-45DA-B555-8F00AF88EC52}">
      <dgm:prSet/>
      <dgm:spPr/>
      <dgm:t>
        <a:bodyPr/>
        <a:lstStyle/>
        <a:p>
          <a:endParaRPr lang="ru-RU"/>
        </a:p>
      </dgm:t>
    </dgm:pt>
    <dgm:pt modelId="{69AD03D9-FE5E-4E84-9C89-5A525A5BDA63}" type="sibTrans" cxnId="{42352799-59C0-45DA-B555-8F00AF88EC52}">
      <dgm:prSet/>
      <dgm:spPr/>
      <dgm:t>
        <a:bodyPr/>
        <a:lstStyle/>
        <a:p>
          <a:endParaRPr lang="ru-RU"/>
        </a:p>
      </dgm:t>
    </dgm:pt>
    <dgm:pt modelId="{DF8B8F65-EEA0-46D5-9440-D41494AFDB6D}" type="pres">
      <dgm:prSet presAssocID="{FFCDA6F9-E50A-4D4D-AB86-8D2F8432B75D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C398C17D-40C7-49C5-9155-3BCC00FEE27D}" type="pres">
      <dgm:prSet presAssocID="{AF007269-A527-4B5A-898B-A2F273A81E15}" presName="thickLine" presStyleLbl="alignNode1" presStyleIdx="0" presStyleCnt="4"/>
      <dgm:spPr/>
    </dgm:pt>
    <dgm:pt modelId="{24AFDC6E-6B68-4268-8A96-6B3266E2A161}" type="pres">
      <dgm:prSet presAssocID="{AF007269-A527-4B5A-898B-A2F273A81E15}" presName="horz1" presStyleCnt="0"/>
      <dgm:spPr/>
    </dgm:pt>
    <dgm:pt modelId="{5477B329-EC93-4BBE-94F5-4FD21EA6F18E}" type="pres">
      <dgm:prSet presAssocID="{AF007269-A527-4B5A-898B-A2F273A81E15}" presName="tx1" presStyleLbl="revTx" presStyleIdx="0" presStyleCnt="8"/>
      <dgm:spPr/>
      <dgm:t>
        <a:bodyPr/>
        <a:lstStyle/>
        <a:p>
          <a:endParaRPr lang="ru-RU"/>
        </a:p>
      </dgm:t>
    </dgm:pt>
    <dgm:pt modelId="{5BE3EBB9-E933-4C5C-815D-FBB860CE755E}" type="pres">
      <dgm:prSet presAssocID="{AF007269-A527-4B5A-898B-A2F273A81E15}" presName="vert1" presStyleCnt="0"/>
      <dgm:spPr/>
    </dgm:pt>
    <dgm:pt modelId="{0EAFEEC8-E2AA-4E65-9E37-C345218A6F80}" type="pres">
      <dgm:prSet presAssocID="{CCB4FCE3-942E-4BAB-948E-7CD4C010C71F}" presName="vertSpace2a" presStyleCnt="0"/>
      <dgm:spPr/>
    </dgm:pt>
    <dgm:pt modelId="{882B62FB-B8E0-4C28-9F5B-856345A38A99}" type="pres">
      <dgm:prSet presAssocID="{CCB4FCE3-942E-4BAB-948E-7CD4C010C71F}" presName="horz2" presStyleCnt="0"/>
      <dgm:spPr/>
    </dgm:pt>
    <dgm:pt modelId="{493CA505-B57C-4393-BD78-4FB836309F33}" type="pres">
      <dgm:prSet presAssocID="{CCB4FCE3-942E-4BAB-948E-7CD4C010C71F}" presName="horzSpace2" presStyleCnt="0"/>
      <dgm:spPr/>
    </dgm:pt>
    <dgm:pt modelId="{3D81B2FA-42E7-406F-B206-89094BD55A65}" type="pres">
      <dgm:prSet presAssocID="{CCB4FCE3-942E-4BAB-948E-7CD4C010C71F}" presName="tx2" presStyleLbl="revTx" presStyleIdx="1" presStyleCnt="8" custScaleX="121597"/>
      <dgm:spPr/>
      <dgm:t>
        <a:bodyPr/>
        <a:lstStyle/>
        <a:p>
          <a:endParaRPr lang="ru-RU"/>
        </a:p>
      </dgm:t>
    </dgm:pt>
    <dgm:pt modelId="{98B21FD6-150A-468C-95D8-D979C6217B3B}" type="pres">
      <dgm:prSet presAssocID="{CCB4FCE3-942E-4BAB-948E-7CD4C010C71F}" presName="vert2" presStyleCnt="0"/>
      <dgm:spPr/>
    </dgm:pt>
    <dgm:pt modelId="{165FEBFF-A64F-40D2-895A-B0B54A774E68}" type="pres">
      <dgm:prSet presAssocID="{CCB4FCE3-942E-4BAB-948E-7CD4C010C71F}" presName="thinLine2b" presStyleLbl="callout" presStyleIdx="0" presStyleCnt="4" custLinFactX="29975" custLinFactY="-3619523" custLinFactNeighborX="100000" custLinFactNeighborY="-3700000"/>
      <dgm:spPr/>
    </dgm:pt>
    <dgm:pt modelId="{CDD929E3-522F-4879-9834-25BD02AE8275}" type="pres">
      <dgm:prSet presAssocID="{CCB4FCE3-942E-4BAB-948E-7CD4C010C71F}" presName="vertSpace2b" presStyleCnt="0"/>
      <dgm:spPr/>
    </dgm:pt>
    <dgm:pt modelId="{3B82BC36-8F22-4681-B698-69F425E4E6A4}" type="pres">
      <dgm:prSet presAssocID="{3953F306-26AD-45C2-BE99-12EE99CEEFB6}" presName="thickLine" presStyleLbl="alignNode1" presStyleIdx="1" presStyleCnt="4"/>
      <dgm:spPr/>
    </dgm:pt>
    <dgm:pt modelId="{DCA411A3-CE3A-414D-A677-39440BF4BE78}" type="pres">
      <dgm:prSet presAssocID="{3953F306-26AD-45C2-BE99-12EE99CEEFB6}" presName="horz1" presStyleCnt="0"/>
      <dgm:spPr/>
    </dgm:pt>
    <dgm:pt modelId="{39B62AF4-9FB2-41BA-A98B-6406486A9AEA}" type="pres">
      <dgm:prSet presAssocID="{3953F306-26AD-45C2-BE99-12EE99CEEFB6}" presName="tx1" presStyleLbl="revTx" presStyleIdx="2" presStyleCnt="8"/>
      <dgm:spPr/>
      <dgm:t>
        <a:bodyPr/>
        <a:lstStyle/>
        <a:p>
          <a:endParaRPr lang="ru-RU"/>
        </a:p>
      </dgm:t>
    </dgm:pt>
    <dgm:pt modelId="{1DA33A98-CA07-4F80-AC38-BBC419E4FB57}" type="pres">
      <dgm:prSet presAssocID="{3953F306-26AD-45C2-BE99-12EE99CEEFB6}" presName="vert1" presStyleCnt="0"/>
      <dgm:spPr/>
    </dgm:pt>
    <dgm:pt modelId="{96542DD3-1DC4-4077-B900-426C77F698B4}" type="pres">
      <dgm:prSet presAssocID="{4C47440C-9366-4559-AD61-45D3FFF2E250}" presName="vertSpace2a" presStyleCnt="0"/>
      <dgm:spPr/>
    </dgm:pt>
    <dgm:pt modelId="{4B5EF60B-0DA5-40BA-9C7F-8A2886533492}" type="pres">
      <dgm:prSet presAssocID="{4C47440C-9366-4559-AD61-45D3FFF2E250}" presName="horz2" presStyleCnt="0"/>
      <dgm:spPr/>
    </dgm:pt>
    <dgm:pt modelId="{45483994-CE0E-43CE-AAEC-567F2356BAD0}" type="pres">
      <dgm:prSet presAssocID="{4C47440C-9366-4559-AD61-45D3FFF2E250}" presName="horzSpace2" presStyleCnt="0"/>
      <dgm:spPr/>
    </dgm:pt>
    <dgm:pt modelId="{E6A941C1-5E07-43C7-8379-80E9BB6D3323}" type="pres">
      <dgm:prSet presAssocID="{4C47440C-9366-4559-AD61-45D3FFF2E250}" presName="tx2" presStyleLbl="revTx" presStyleIdx="3" presStyleCnt="8" custScaleX="124911" custScaleY="120996"/>
      <dgm:spPr/>
      <dgm:t>
        <a:bodyPr/>
        <a:lstStyle/>
        <a:p>
          <a:endParaRPr lang="ru-RU"/>
        </a:p>
      </dgm:t>
    </dgm:pt>
    <dgm:pt modelId="{4FEC279B-DB16-44D5-B88A-40E726862230}" type="pres">
      <dgm:prSet presAssocID="{4C47440C-9366-4559-AD61-45D3FFF2E250}" presName="vert2" presStyleCnt="0"/>
      <dgm:spPr/>
    </dgm:pt>
    <dgm:pt modelId="{DF941ADD-A852-4ACB-9D30-FF3ABB8CF93D}" type="pres">
      <dgm:prSet presAssocID="{4C47440C-9366-4559-AD61-45D3FFF2E250}" presName="thinLine2b" presStyleLbl="callout" presStyleIdx="1" presStyleCnt="4" custLinFactX="9859" custLinFactY="-5200000" custLinFactNeighborX="100000" custLinFactNeighborY="-5284191"/>
      <dgm:spPr/>
    </dgm:pt>
    <dgm:pt modelId="{665B838A-823C-472A-AF06-C5C5F60BE52A}" type="pres">
      <dgm:prSet presAssocID="{4C47440C-9366-4559-AD61-45D3FFF2E250}" presName="vertSpace2b" presStyleCnt="0"/>
      <dgm:spPr/>
    </dgm:pt>
    <dgm:pt modelId="{0540617F-32AC-4D20-A46D-204131D0B7B5}" type="pres">
      <dgm:prSet presAssocID="{375002BB-D213-4609-9868-CCBE8389CFFB}" presName="thickLine" presStyleLbl="alignNode1" presStyleIdx="2" presStyleCnt="4"/>
      <dgm:spPr/>
    </dgm:pt>
    <dgm:pt modelId="{0CBD00C8-79F8-41CE-A090-2C00A30D3389}" type="pres">
      <dgm:prSet presAssocID="{375002BB-D213-4609-9868-CCBE8389CFFB}" presName="horz1" presStyleCnt="0"/>
      <dgm:spPr/>
    </dgm:pt>
    <dgm:pt modelId="{18A48B88-0A84-4993-9DEB-BD640CE6E481}" type="pres">
      <dgm:prSet presAssocID="{375002BB-D213-4609-9868-CCBE8389CFFB}" presName="tx1" presStyleLbl="revTx" presStyleIdx="4" presStyleCnt="8"/>
      <dgm:spPr/>
      <dgm:t>
        <a:bodyPr/>
        <a:lstStyle/>
        <a:p>
          <a:endParaRPr lang="ru-RU"/>
        </a:p>
      </dgm:t>
    </dgm:pt>
    <dgm:pt modelId="{D2B03B18-6B0D-485D-AE02-7AAC5020E977}" type="pres">
      <dgm:prSet presAssocID="{375002BB-D213-4609-9868-CCBE8389CFFB}" presName="vert1" presStyleCnt="0"/>
      <dgm:spPr/>
    </dgm:pt>
    <dgm:pt modelId="{818C96AF-412D-48A4-9BC6-2B2FD109A7B8}" type="pres">
      <dgm:prSet presAssocID="{71439BA9-3243-4E6E-AB0E-FB1903DCA6AB}" presName="vertSpace2a" presStyleCnt="0"/>
      <dgm:spPr/>
    </dgm:pt>
    <dgm:pt modelId="{88EAF8B1-E02E-480E-B5E8-6001235D6D6E}" type="pres">
      <dgm:prSet presAssocID="{71439BA9-3243-4E6E-AB0E-FB1903DCA6AB}" presName="horz2" presStyleCnt="0"/>
      <dgm:spPr/>
    </dgm:pt>
    <dgm:pt modelId="{A961540C-59CD-4252-BDB8-6A87C62FCEC5}" type="pres">
      <dgm:prSet presAssocID="{71439BA9-3243-4E6E-AB0E-FB1903DCA6AB}" presName="horzSpace2" presStyleCnt="0"/>
      <dgm:spPr/>
    </dgm:pt>
    <dgm:pt modelId="{8CA677E5-FF0F-4ADD-924F-8C22ED0D4452}" type="pres">
      <dgm:prSet presAssocID="{71439BA9-3243-4E6E-AB0E-FB1903DCA6AB}" presName="tx2" presStyleLbl="revTx" presStyleIdx="5" presStyleCnt="8" custScaleX="124697"/>
      <dgm:spPr/>
      <dgm:t>
        <a:bodyPr/>
        <a:lstStyle/>
        <a:p>
          <a:endParaRPr lang="ru-RU"/>
        </a:p>
      </dgm:t>
    </dgm:pt>
    <dgm:pt modelId="{7900C178-DB0B-4787-BC0B-A7961455B7CF}" type="pres">
      <dgm:prSet presAssocID="{71439BA9-3243-4E6E-AB0E-FB1903DCA6AB}" presName="vert2" presStyleCnt="0"/>
      <dgm:spPr/>
    </dgm:pt>
    <dgm:pt modelId="{848D79B7-F538-465D-8355-429941AA829C}" type="pres">
      <dgm:prSet presAssocID="{71439BA9-3243-4E6E-AB0E-FB1903DCA6AB}" presName="thinLine2b" presStyleLbl="callout" presStyleIdx="2" presStyleCnt="4" custLinFactX="35806" custLinFactY="-5225102" custLinFactNeighborX="100000" custLinFactNeighborY="-5300000"/>
      <dgm:spPr/>
    </dgm:pt>
    <dgm:pt modelId="{60D06D74-44AB-4FD9-8F42-18137EBA8AE3}" type="pres">
      <dgm:prSet presAssocID="{71439BA9-3243-4E6E-AB0E-FB1903DCA6AB}" presName="vertSpace2b" presStyleCnt="0"/>
      <dgm:spPr/>
    </dgm:pt>
    <dgm:pt modelId="{665A94CD-9FDA-4A8F-9564-A96399CBCE31}" type="pres">
      <dgm:prSet presAssocID="{FDC69217-7560-4316-A113-166B154EE643}" presName="thickLine" presStyleLbl="alignNode1" presStyleIdx="3" presStyleCnt="4"/>
      <dgm:spPr/>
    </dgm:pt>
    <dgm:pt modelId="{E6CCED3C-5ADF-4CAD-8E8D-08ACFA5A0CA7}" type="pres">
      <dgm:prSet presAssocID="{FDC69217-7560-4316-A113-166B154EE643}" presName="horz1" presStyleCnt="0"/>
      <dgm:spPr/>
    </dgm:pt>
    <dgm:pt modelId="{D342B913-EA4E-4CC0-BDC1-9585E0695822}" type="pres">
      <dgm:prSet presAssocID="{FDC69217-7560-4316-A113-166B154EE643}" presName="tx1" presStyleLbl="revTx" presStyleIdx="6" presStyleCnt="8"/>
      <dgm:spPr/>
      <dgm:t>
        <a:bodyPr/>
        <a:lstStyle/>
        <a:p>
          <a:endParaRPr lang="ru-RU"/>
        </a:p>
      </dgm:t>
    </dgm:pt>
    <dgm:pt modelId="{15CEFCA3-377E-40B0-9211-20582C6C5E62}" type="pres">
      <dgm:prSet presAssocID="{FDC69217-7560-4316-A113-166B154EE643}" presName="vert1" presStyleCnt="0"/>
      <dgm:spPr/>
    </dgm:pt>
    <dgm:pt modelId="{0E0909FB-77D1-448D-BDDD-A50F31C9CC6E}" type="pres">
      <dgm:prSet presAssocID="{2F620F13-8777-44CA-9487-DB0774B697B7}" presName="vertSpace2a" presStyleCnt="0"/>
      <dgm:spPr/>
    </dgm:pt>
    <dgm:pt modelId="{62F93399-DE10-4BBE-8CBD-15DD186CFFC2}" type="pres">
      <dgm:prSet presAssocID="{2F620F13-8777-44CA-9487-DB0774B697B7}" presName="horz2" presStyleCnt="0"/>
      <dgm:spPr/>
    </dgm:pt>
    <dgm:pt modelId="{3C6F9701-2F18-4A19-AE92-6FBC4245FDAE}" type="pres">
      <dgm:prSet presAssocID="{2F620F13-8777-44CA-9487-DB0774B697B7}" presName="horzSpace2" presStyleCnt="0"/>
      <dgm:spPr/>
    </dgm:pt>
    <dgm:pt modelId="{F7996181-09EA-47B8-9F87-EF8BAF241A26}" type="pres">
      <dgm:prSet presAssocID="{2F620F13-8777-44CA-9487-DB0774B697B7}" presName="tx2" presStyleLbl="revTx" presStyleIdx="7" presStyleCnt="8" custScaleX="124346" custLinFactNeighborX="-676"/>
      <dgm:spPr/>
      <dgm:t>
        <a:bodyPr/>
        <a:lstStyle/>
        <a:p>
          <a:endParaRPr lang="ru-RU"/>
        </a:p>
      </dgm:t>
    </dgm:pt>
    <dgm:pt modelId="{E488A660-615A-4136-AEE8-D963A1ED274C}" type="pres">
      <dgm:prSet presAssocID="{2F620F13-8777-44CA-9487-DB0774B697B7}" presName="vert2" presStyleCnt="0"/>
      <dgm:spPr/>
    </dgm:pt>
    <dgm:pt modelId="{F9F2C633-842F-4E85-9740-4175F2EC3B19}" type="pres">
      <dgm:prSet presAssocID="{2F620F13-8777-44CA-9487-DB0774B697B7}" presName="thinLine2b" presStyleLbl="callout" presStyleIdx="3" presStyleCnt="4"/>
      <dgm:spPr/>
    </dgm:pt>
    <dgm:pt modelId="{85BFC8AC-B437-4D66-A441-72C3127173D9}" type="pres">
      <dgm:prSet presAssocID="{2F620F13-8777-44CA-9487-DB0774B697B7}" presName="vertSpace2b" presStyleCnt="0"/>
      <dgm:spPr/>
    </dgm:pt>
  </dgm:ptLst>
  <dgm:cxnLst>
    <dgm:cxn modelId="{EAAB7B98-CCED-42EB-B2C4-63899E9360A3}" type="presOf" srcId="{FDC69217-7560-4316-A113-166B154EE643}" destId="{D342B913-EA4E-4CC0-BDC1-9585E0695822}" srcOrd="0" destOrd="0" presId="urn:microsoft.com/office/officeart/2008/layout/LinedList"/>
    <dgm:cxn modelId="{F4D2790F-B200-4381-944D-7F5EA5E3BA8F}" type="presOf" srcId="{375002BB-D213-4609-9868-CCBE8389CFFB}" destId="{18A48B88-0A84-4993-9DEB-BD640CE6E481}" srcOrd="0" destOrd="0" presId="urn:microsoft.com/office/officeart/2008/layout/LinedList"/>
    <dgm:cxn modelId="{095E7F59-B886-44C9-AE67-DBE76937946E}" type="presOf" srcId="{3953F306-26AD-45C2-BE99-12EE99CEEFB6}" destId="{39B62AF4-9FB2-41BA-A98B-6406486A9AEA}" srcOrd="0" destOrd="0" presId="urn:microsoft.com/office/officeart/2008/layout/LinedList"/>
    <dgm:cxn modelId="{0CFD5418-E78B-4604-BA02-31DA09DAB422}" srcId="{AF007269-A527-4B5A-898B-A2F273A81E15}" destId="{CCB4FCE3-942E-4BAB-948E-7CD4C010C71F}" srcOrd="0" destOrd="0" parTransId="{EC61D965-C12F-4040-95D5-98F7431DE9BC}" sibTransId="{7D3CF41E-C583-4325-989D-7B3839AD1CB9}"/>
    <dgm:cxn modelId="{31763697-063A-4FF4-9076-15B707090407}" srcId="{FFCDA6F9-E50A-4D4D-AB86-8D2F8432B75D}" destId="{AF007269-A527-4B5A-898B-A2F273A81E15}" srcOrd="0" destOrd="0" parTransId="{F565CBA7-BA88-49BD-925A-23519FD59890}" sibTransId="{FB0B2C47-FCFD-4CC5-AB01-140E8B97FF2E}"/>
    <dgm:cxn modelId="{977C1BEF-D166-42B8-BA24-E360E3807C15}" srcId="{FFCDA6F9-E50A-4D4D-AB86-8D2F8432B75D}" destId="{3953F306-26AD-45C2-BE99-12EE99CEEFB6}" srcOrd="1" destOrd="0" parTransId="{4148BC22-3630-4300-8F08-E9089D248896}" sibTransId="{34C77989-0581-4694-9835-1D77A350061A}"/>
    <dgm:cxn modelId="{3343C593-A8A9-4365-838C-65EA118E59DD}" type="presOf" srcId="{4C47440C-9366-4559-AD61-45D3FFF2E250}" destId="{E6A941C1-5E07-43C7-8379-80E9BB6D3323}" srcOrd="0" destOrd="0" presId="urn:microsoft.com/office/officeart/2008/layout/LinedList"/>
    <dgm:cxn modelId="{4E097C7F-803A-43B5-9607-F523911F0A27}" srcId="{FDC69217-7560-4316-A113-166B154EE643}" destId="{2F620F13-8777-44CA-9487-DB0774B697B7}" srcOrd="0" destOrd="0" parTransId="{BE8C5D2F-92DB-4859-A1ED-8C4C351743FD}" sibTransId="{AD0AA923-D66D-487F-BC1B-53B35AEBB46F}"/>
    <dgm:cxn modelId="{9E7DC5F9-D2E8-4F6A-A4A6-7DF66D95E9F4}" type="presOf" srcId="{2F620F13-8777-44CA-9487-DB0774B697B7}" destId="{F7996181-09EA-47B8-9F87-EF8BAF241A26}" srcOrd="0" destOrd="0" presId="urn:microsoft.com/office/officeart/2008/layout/LinedList"/>
    <dgm:cxn modelId="{561F8844-0D88-4BE8-9E57-D4DD1F9E7391}" type="presOf" srcId="{CCB4FCE3-942E-4BAB-948E-7CD4C010C71F}" destId="{3D81B2FA-42E7-406F-B206-89094BD55A65}" srcOrd="0" destOrd="0" presId="urn:microsoft.com/office/officeart/2008/layout/LinedList"/>
    <dgm:cxn modelId="{15E0EA14-A39B-4A34-B1C1-D47194714F18}" type="presOf" srcId="{AF007269-A527-4B5A-898B-A2F273A81E15}" destId="{5477B329-EC93-4BBE-94F5-4FD21EA6F18E}" srcOrd="0" destOrd="0" presId="urn:microsoft.com/office/officeart/2008/layout/LinedList"/>
    <dgm:cxn modelId="{F9754A19-D0C9-47DD-85CE-9991BDE819DE}" type="presOf" srcId="{FFCDA6F9-E50A-4D4D-AB86-8D2F8432B75D}" destId="{DF8B8F65-EEA0-46D5-9440-D41494AFDB6D}" srcOrd="0" destOrd="0" presId="urn:microsoft.com/office/officeart/2008/layout/LinedList"/>
    <dgm:cxn modelId="{FAB61A75-9CCC-4BC3-BEE8-574EC3463CB7}" type="presOf" srcId="{71439BA9-3243-4E6E-AB0E-FB1903DCA6AB}" destId="{8CA677E5-FF0F-4ADD-924F-8C22ED0D4452}" srcOrd="0" destOrd="0" presId="urn:microsoft.com/office/officeart/2008/layout/LinedList"/>
    <dgm:cxn modelId="{42352799-59C0-45DA-B555-8F00AF88EC52}" srcId="{FFCDA6F9-E50A-4D4D-AB86-8D2F8432B75D}" destId="{FDC69217-7560-4316-A113-166B154EE643}" srcOrd="3" destOrd="0" parTransId="{50115855-1BC7-4290-86F8-251EC6912243}" sibTransId="{69AD03D9-FE5E-4E84-9C89-5A525A5BDA63}"/>
    <dgm:cxn modelId="{1BEDA899-2B21-4EAC-84B9-F276765EAE80}" srcId="{375002BB-D213-4609-9868-CCBE8389CFFB}" destId="{71439BA9-3243-4E6E-AB0E-FB1903DCA6AB}" srcOrd="0" destOrd="0" parTransId="{01211CD7-8D84-417A-8D80-5AC8FA8ADFE7}" sibTransId="{68C7C865-8750-45A6-B9B2-DBFAAF496E7D}"/>
    <dgm:cxn modelId="{ABD0219C-1F3F-4A4F-A5B8-57F3E460BE5A}" srcId="{FFCDA6F9-E50A-4D4D-AB86-8D2F8432B75D}" destId="{375002BB-D213-4609-9868-CCBE8389CFFB}" srcOrd="2" destOrd="0" parTransId="{5712BBE7-8D2B-45C3-BF04-3C012DB6217A}" sibTransId="{A3362414-0692-4A4A-896A-EA05F855E312}"/>
    <dgm:cxn modelId="{C196B8FB-5599-4A4C-9F7E-A62AFEA9A4F6}" srcId="{3953F306-26AD-45C2-BE99-12EE99CEEFB6}" destId="{4C47440C-9366-4559-AD61-45D3FFF2E250}" srcOrd="0" destOrd="0" parTransId="{1102F6E9-70F5-47AC-9FAD-4F34957A70B1}" sibTransId="{8EDF5F03-507A-40AA-887D-E9B1D9235C66}"/>
    <dgm:cxn modelId="{65C96CF9-D233-4B60-9B5C-48E4CA851A74}" type="presParOf" srcId="{DF8B8F65-EEA0-46D5-9440-D41494AFDB6D}" destId="{C398C17D-40C7-49C5-9155-3BCC00FEE27D}" srcOrd="0" destOrd="0" presId="urn:microsoft.com/office/officeart/2008/layout/LinedList"/>
    <dgm:cxn modelId="{4FC2B282-76FF-4AFD-BD0D-1E34ED9A3912}" type="presParOf" srcId="{DF8B8F65-EEA0-46D5-9440-D41494AFDB6D}" destId="{24AFDC6E-6B68-4268-8A96-6B3266E2A161}" srcOrd="1" destOrd="0" presId="urn:microsoft.com/office/officeart/2008/layout/LinedList"/>
    <dgm:cxn modelId="{DAE4B7DA-137E-4540-B655-149FC6863F6F}" type="presParOf" srcId="{24AFDC6E-6B68-4268-8A96-6B3266E2A161}" destId="{5477B329-EC93-4BBE-94F5-4FD21EA6F18E}" srcOrd="0" destOrd="0" presId="urn:microsoft.com/office/officeart/2008/layout/LinedList"/>
    <dgm:cxn modelId="{46C62534-3633-4AD7-BD2F-33F647C16AFD}" type="presParOf" srcId="{24AFDC6E-6B68-4268-8A96-6B3266E2A161}" destId="{5BE3EBB9-E933-4C5C-815D-FBB860CE755E}" srcOrd="1" destOrd="0" presId="urn:microsoft.com/office/officeart/2008/layout/LinedList"/>
    <dgm:cxn modelId="{5C73E97F-1C72-472B-8EF1-99D15A09DAAA}" type="presParOf" srcId="{5BE3EBB9-E933-4C5C-815D-FBB860CE755E}" destId="{0EAFEEC8-E2AA-4E65-9E37-C345218A6F80}" srcOrd="0" destOrd="0" presId="urn:microsoft.com/office/officeart/2008/layout/LinedList"/>
    <dgm:cxn modelId="{1D8C29E3-7DF1-4BEE-8BD4-4DDF28089E65}" type="presParOf" srcId="{5BE3EBB9-E933-4C5C-815D-FBB860CE755E}" destId="{882B62FB-B8E0-4C28-9F5B-856345A38A99}" srcOrd="1" destOrd="0" presId="urn:microsoft.com/office/officeart/2008/layout/LinedList"/>
    <dgm:cxn modelId="{A58CB112-AABD-40B9-B7EE-95F72F5D91DF}" type="presParOf" srcId="{882B62FB-B8E0-4C28-9F5B-856345A38A99}" destId="{493CA505-B57C-4393-BD78-4FB836309F33}" srcOrd="0" destOrd="0" presId="urn:microsoft.com/office/officeart/2008/layout/LinedList"/>
    <dgm:cxn modelId="{488A7A21-CAB7-4BB5-BF50-E22EDB0C32E5}" type="presParOf" srcId="{882B62FB-B8E0-4C28-9F5B-856345A38A99}" destId="{3D81B2FA-42E7-406F-B206-89094BD55A65}" srcOrd="1" destOrd="0" presId="urn:microsoft.com/office/officeart/2008/layout/LinedList"/>
    <dgm:cxn modelId="{245269F9-D0FA-42EA-AC19-C8590A0F20A4}" type="presParOf" srcId="{882B62FB-B8E0-4C28-9F5B-856345A38A99}" destId="{98B21FD6-150A-468C-95D8-D979C6217B3B}" srcOrd="2" destOrd="0" presId="urn:microsoft.com/office/officeart/2008/layout/LinedList"/>
    <dgm:cxn modelId="{52D0CB75-21A4-468F-BF25-6CB55C5F108D}" type="presParOf" srcId="{5BE3EBB9-E933-4C5C-815D-FBB860CE755E}" destId="{165FEBFF-A64F-40D2-895A-B0B54A774E68}" srcOrd="2" destOrd="0" presId="urn:microsoft.com/office/officeart/2008/layout/LinedList"/>
    <dgm:cxn modelId="{E51F8102-0E90-41C4-9D8B-DC7D8072D4B0}" type="presParOf" srcId="{5BE3EBB9-E933-4C5C-815D-FBB860CE755E}" destId="{CDD929E3-522F-4879-9834-25BD02AE8275}" srcOrd="3" destOrd="0" presId="urn:microsoft.com/office/officeart/2008/layout/LinedList"/>
    <dgm:cxn modelId="{280DC96B-A758-46C1-B6A0-A24736F9D5C1}" type="presParOf" srcId="{DF8B8F65-EEA0-46D5-9440-D41494AFDB6D}" destId="{3B82BC36-8F22-4681-B698-69F425E4E6A4}" srcOrd="2" destOrd="0" presId="urn:microsoft.com/office/officeart/2008/layout/LinedList"/>
    <dgm:cxn modelId="{4C2E5DC5-F22B-4568-A962-D714D7540515}" type="presParOf" srcId="{DF8B8F65-EEA0-46D5-9440-D41494AFDB6D}" destId="{DCA411A3-CE3A-414D-A677-39440BF4BE78}" srcOrd="3" destOrd="0" presId="urn:microsoft.com/office/officeart/2008/layout/LinedList"/>
    <dgm:cxn modelId="{F678621A-8805-4026-9775-29BD7087EAEE}" type="presParOf" srcId="{DCA411A3-CE3A-414D-A677-39440BF4BE78}" destId="{39B62AF4-9FB2-41BA-A98B-6406486A9AEA}" srcOrd="0" destOrd="0" presId="urn:microsoft.com/office/officeart/2008/layout/LinedList"/>
    <dgm:cxn modelId="{A334B372-372C-4114-B422-80ED73FA4515}" type="presParOf" srcId="{DCA411A3-CE3A-414D-A677-39440BF4BE78}" destId="{1DA33A98-CA07-4F80-AC38-BBC419E4FB57}" srcOrd="1" destOrd="0" presId="urn:microsoft.com/office/officeart/2008/layout/LinedList"/>
    <dgm:cxn modelId="{A66302D0-143B-4881-B906-1C94986CBD52}" type="presParOf" srcId="{1DA33A98-CA07-4F80-AC38-BBC419E4FB57}" destId="{96542DD3-1DC4-4077-B900-426C77F698B4}" srcOrd="0" destOrd="0" presId="urn:microsoft.com/office/officeart/2008/layout/LinedList"/>
    <dgm:cxn modelId="{4EDC363F-8D3F-4CA5-B2D7-9D224EE18287}" type="presParOf" srcId="{1DA33A98-CA07-4F80-AC38-BBC419E4FB57}" destId="{4B5EF60B-0DA5-40BA-9C7F-8A2886533492}" srcOrd="1" destOrd="0" presId="urn:microsoft.com/office/officeart/2008/layout/LinedList"/>
    <dgm:cxn modelId="{16CE0D99-C00A-4701-9C5E-3FAE8D199B5E}" type="presParOf" srcId="{4B5EF60B-0DA5-40BA-9C7F-8A2886533492}" destId="{45483994-CE0E-43CE-AAEC-567F2356BAD0}" srcOrd="0" destOrd="0" presId="urn:microsoft.com/office/officeart/2008/layout/LinedList"/>
    <dgm:cxn modelId="{0835C7EE-A65B-4721-AD44-69AB639AF69D}" type="presParOf" srcId="{4B5EF60B-0DA5-40BA-9C7F-8A2886533492}" destId="{E6A941C1-5E07-43C7-8379-80E9BB6D3323}" srcOrd="1" destOrd="0" presId="urn:microsoft.com/office/officeart/2008/layout/LinedList"/>
    <dgm:cxn modelId="{4FA320D6-EEBF-48C0-BB2A-7EB7C29A2DA5}" type="presParOf" srcId="{4B5EF60B-0DA5-40BA-9C7F-8A2886533492}" destId="{4FEC279B-DB16-44D5-B88A-40E726862230}" srcOrd="2" destOrd="0" presId="urn:microsoft.com/office/officeart/2008/layout/LinedList"/>
    <dgm:cxn modelId="{CF62F76A-009E-4A51-BC51-9E0E0D1A9A8B}" type="presParOf" srcId="{1DA33A98-CA07-4F80-AC38-BBC419E4FB57}" destId="{DF941ADD-A852-4ACB-9D30-FF3ABB8CF93D}" srcOrd="2" destOrd="0" presId="urn:microsoft.com/office/officeart/2008/layout/LinedList"/>
    <dgm:cxn modelId="{065938AC-37B8-4A60-ADA4-A3AF83DC637B}" type="presParOf" srcId="{1DA33A98-CA07-4F80-AC38-BBC419E4FB57}" destId="{665B838A-823C-472A-AF06-C5C5F60BE52A}" srcOrd="3" destOrd="0" presId="urn:microsoft.com/office/officeart/2008/layout/LinedList"/>
    <dgm:cxn modelId="{01794188-C700-4A24-B15A-8B9670E59C65}" type="presParOf" srcId="{DF8B8F65-EEA0-46D5-9440-D41494AFDB6D}" destId="{0540617F-32AC-4D20-A46D-204131D0B7B5}" srcOrd="4" destOrd="0" presId="urn:microsoft.com/office/officeart/2008/layout/LinedList"/>
    <dgm:cxn modelId="{F1F01EE5-D0D2-494A-BEA1-051888DEABDE}" type="presParOf" srcId="{DF8B8F65-EEA0-46D5-9440-D41494AFDB6D}" destId="{0CBD00C8-79F8-41CE-A090-2C00A30D3389}" srcOrd="5" destOrd="0" presId="urn:microsoft.com/office/officeart/2008/layout/LinedList"/>
    <dgm:cxn modelId="{3B1FB3BA-F845-4A7A-A696-1A3CA6B5ED4A}" type="presParOf" srcId="{0CBD00C8-79F8-41CE-A090-2C00A30D3389}" destId="{18A48B88-0A84-4993-9DEB-BD640CE6E481}" srcOrd="0" destOrd="0" presId="urn:microsoft.com/office/officeart/2008/layout/LinedList"/>
    <dgm:cxn modelId="{2D33C8BE-041C-4184-8BAF-8297CEE72DB5}" type="presParOf" srcId="{0CBD00C8-79F8-41CE-A090-2C00A30D3389}" destId="{D2B03B18-6B0D-485D-AE02-7AAC5020E977}" srcOrd="1" destOrd="0" presId="urn:microsoft.com/office/officeart/2008/layout/LinedList"/>
    <dgm:cxn modelId="{B21EAA22-07D9-4547-B510-87A616673ADD}" type="presParOf" srcId="{D2B03B18-6B0D-485D-AE02-7AAC5020E977}" destId="{818C96AF-412D-48A4-9BC6-2B2FD109A7B8}" srcOrd="0" destOrd="0" presId="urn:microsoft.com/office/officeart/2008/layout/LinedList"/>
    <dgm:cxn modelId="{16F0EAC6-96D1-45BA-91D6-CCC29B2617BD}" type="presParOf" srcId="{D2B03B18-6B0D-485D-AE02-7AAC5020E977}" destId="{88EAF8B1-E02E-480E-B5E8-6001235D6D6E}" srcOrd="1" destOrd="0" presId="urn:microsoft.com/office/officeart/2008/layout/LinedList"/>
    <dgm:cxn modelId="{BDA86AD2-4729-43EF-92A0-4F236075D959}" type="presParOf" srcId="{88EAF8B1-E02E-480E-B5E8-6001235D6D6E}" destId="{A961540C-59CD-4252-BDB8-6A87C62FCEC5}" srcOrd="0" destOrd="0" presId="urn:microsoft.com/office/officeart/2008/layout/LinedList"/>
    <dgm:cxn modelId="{3706D526-7AF6-4746-ABDD-7A57EB36AC5B}" type="presParOf" srcId="{88EAF8B1-E02E-480E-B5E8-6001235D6D6E}" destId="{8CA677E5-FF0F-4ADD-924F-8C22ED0D4452}" srcOrd="1" destOrd="0" presId="urn:microsoft.com/office/officeart/2008/layout/LinedList"/>
    <dgm:cxn modelId="{9C351A31-D8E9-4CB1-A7FB-80734EA0376D}" type="presParOf" srcId="{88EAF8B1-E02E-480E-B5E8-6001235D6D6E}" destId="{7900C178-DB0B-4787-BC0B-A7961455B7CF}" srcOrd="2" destOrd="0" presId="urn:microsoft.com/office/officeart/2008/layout/LinedList"/>
    <dgm:cxn modelId="{A73074C4-A34D-462F-AB41-A1108B54011F}" type="presParOf" srcId="{D2B03B18-6B0D-485D-AE02-7AAC5020E977}" destId="{848D79B7-F538-465D-8355-429941AA829C}" srcOrd="2" destOrd="0" presId="urn:microsoft.com/office/officeart/2008/layout/LinedList"/>
    <dgm:cxn modelId="{B3451D04-124F-4281-8D2B-3A58F93EEE90}" type="presParOf" srcId="{D2B03B18-6B0D-485D-AE02-7AAC5020E977}" destId="{60D06D74-44AB-4FD9-8F42-18137EBA8AE3}" srcOrd="3" destOrd="0" presId="urn:microsoft.com/office/officeart/2008/layout/LinedList"/>
    <dgm:cxn modelId="{AE809519-44D0-4776-A93E-6AF2C2648890}" type="presParOf" srcId="{DF8B8F65-EEA0-46D5-9440-D41494AFDB6D}" destId="{665A94CD-9FDA-4A8F-9564-A96399CBCE31}" srcOrd="6" destOrd="0" presId="urn:microsoft.com/office/officeart/2008/layout/LinedList"/>
    <dgm:cxn modelId="{5F6B7F9F-8DA1-4139-A84B-EF6774B5FA3B}" type="presParOf" srcId="{DF8B8F65-EEA0-46D5-9440-D41494AFDB6D}" destId="{E6CCED3C-5ADF-4CAD-8E8D-08ACFA5A0CA7}" srcOrd="7" destOrd="0" presId="urn:microsoft.com/office/officeart/2008/layout/LinedList"/>
    <dgm:cxn modelId="{EAD3BA23-E6E9-4107-8D84-2B0FD14F3DD9}" type="presParOf" srcId="{E6CCED3C-5ADF-4CAD-8E8D-08ACFA5A0CA7}" destId="{D342B913-EA4E-4CC0-BDC1-9585E0695822}" srcOrd="0" destOrd="0" presId="urn:microsoft.com/office/officeart/2008/layout/LinedList"/>
    <dgm:cxn modelId="{AD137E23-C6C6-456C-82C6-6DF796E00B1B}" type="presParOf" srcId="{E6CCED3C-5ADF-4CAD-8E8D-08ACFA5A0CA7}" destId="{15CEFCA3-377E-40B0-9211-20582C6C5E62}" srcOrd="1" destOrd="0" presId="urn:microsoft.com/office/officeart/2008/layout/LinedList"/>
    <dgm:cxn modelId="{85AC2AEA-4C5A-4F1B-B53A-0C1B24DD3EB4}" type="presParOf" srcId="{15CEFCA3-377E-40B0-9211-20582C6C5E62}" destId="{0E0909FB-77D1-448D-BDDD-A50F31C9CC6E}" srcOrd="0" destOrd="0" presId="urn:microsoft.com/office/officeart/2008/layout/LinedList"/>
    <dgm:cxn modelId="{95322DDA-53DC-4D9E-A0C8-BB91F710519E}" type="presParOf" srcId="{15CEFCA3-377E-40B0-9211-20582C6C5E62}" destId="{62F93399-DE10-4BBE-8CBD-15DD186CFFC2}" srcOrd="1" destOrd="0" presId="urn:microsoft.com/office/officeart/2008/layout/LinedList"/>
    <dgm:cxn modelId="{8E77BAA0-11C0-4660-9BBA-9FB5D1371E11}" type="presParOf" srcId="{62F93399-DE10-4BBE-8CBD-15DD186CFFC2}" destId="{3C6F9701-2F18-4A19-AE92-6FBC4245FDAE}" srcOrd="0" destOrd="0" presId="urn:microsoft.com/office/officeart/2008/layout/LinedList"/>
    <dgm:cxn modelId="{207D5B13-A85A-4C4C-8909-4970D11034EF}" type="presParOf" srcId="{62F93399-DE10-4BBE-8CBD-15DD186CFFC2}" destId="{F7996181-09EA-47B8-9F87-EF8BAF241A26}" srcOrd="1" destOrd="0" presId="urn:microsoft.com/office/officeart/2008/layout/LinedList"/>
    <dgm:cxn modelId="{35BE8E66-8063-4E24-9FEE-6DE160E5D595}" type="presParOf" srcId="{62F93399-DE10-4BBE-8CBD-15DD186CFFC2}" destId="{E488A660-615A-4136-AEE8-D963A1ED274C}" srcOrd="2" destOrd="0" presId="urn:microsoft.com/office/officeart/2008/layout/LinedList"/>
    <dgm:cxn modelId="{39023594-5C85-46AC-9FB3-690CEF57B0A1}" type="presParOf" srcId="{15CEFCA3-377E-40B0-9211-20582C6C5E62}" destId="{F9F2C633-842F-4E85-9740-4175F2EC3B19}" srcOrd="2" destOrd="0" presId="urn:microsoft.com/office/officeart/2008/layout/LinedList"/>
    <dgm:cxn modelId="{E2F687CE-A074-4787-A367-93F569B8A5B7}" type="presParOf" srcId="{15CEFCA3-377E-40B0-9211-20582C6C5E62}" destId="{85BFC8AC-B437-4D66-A441-72C3127173D9}" srcOrd="3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E62C8BE-EA2C-4229-BDF7-5004D7C09C04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D8F4503-7F1F-481C-BC42-617137C2073F}">
      <dgm:prSet phldrT="[Текст]" custT="1"/>
      <dgm:spPr/>
      <dgm:t>
        <a:bodyPr/>
        <a:lstStyle/>
        <a:p>
          <a:r>
            <a:rPr lang="ru-RU" sz="2800" b="1" dirty="0" smtClean="0"/>
            <a:t>Отлично - 100%</a:t>
          </a:r>
          <a:endParaRPr lang="ru-RU" sz="2800" b="1" dirty="0"/>
        </a:p>
      </dgm:t>
    </dgm:pt>
    <dgm:pt modelId="{DE028B56-9266-4D9D-9955-012FEF785808}" type="parTrans" cxnId="{33914D74-9842-4782-AC4A-8AA6ABA2D6EC}">
      <dgm:prSet/>
      <dgm:spPr/>
      <dgm:t>
        <a:bodyPr/>
        <a:lstStyle/>
        <a:p>
          <a:endParaRPr lang="ru-RU"/>
        </a:p>
      </dgm:t>
    </dgm:pt>
    <dgm:pt modelId="{A2F5A471-C2F3-496F-96F4-4B7DA5386B26}" type="sibTrans" cxnId="{33914D74-9842-4782-AC4A-8AA6ABA2D6EC}">
      <dgm:prSet/>
      <dgm:spPr/>
      <dgm:t>
        <a:bodyPr/>
        <a:lstStyle/>
        <a:p>
          <a:endParaRPr lang="ru-RU"/>
        </a:p>
      </dgm:t>
    </dgm:pt>
    <dgm:pt modelId="{32A3CD92-7125-4904-AFBB-E5C819AB9E16}">
      <dgm:prSet phldrT="[Текст]"/>
      <dgm:spPr/>
      <dgm:t>
        <a:bodyPr/>
        <a:lstStyle/>
        <a:p>
          <a:r>
            <a:rPr lang="ru-RU" b="0" i="0" u="none" dirty="0" smtClean="0"/>
            <a:t>г. Бердск</a:t>
          </a:r>
          <a:endParaRPr lang="ru-RU" dirty="0"/>
        </a:p>
      </dgm:t>
    </dgm:pt>
    <dgm:pt modelId="{DA5BCE1D-E063-49B2-9ACA-BB1D179740C6}" type="parTrans" cxnId="{D45CBC27-B6F8-4975-BE67-96E51EF92E86}">
      <dgm:prSet/>
      <dgm:spPr/>
      <dgm:t>
        <a:bodyPr/>
        <a:lstStyle/>
        <a:p>
          <a:endParaRPr lang="ru-RU"/>
        </a:p>
      </dgm:t>
    </dgm:pt>
    <dgm:pt modelId="{B81AB889-3623-4FD1-A61D-3BA7F410ED58}" type="sibTrans" cxnId="{D45CBC27-B6F8-4975-BE67-96E51EF92E86}">
      <dgm:prSet/>
      <dgm:spPr/>
      <dgm:t>
        <a:bodyPr/>
        <a:lstStyle/>
        <a:p>
          <a:endParaRPr lang="ru-RU"/>
        </a:p>
      </dgm:t>
    </dgm:pt>
    <dgm:pt modelId="{EDAB6217-AF4F-46C9-AA05-F876007BE591}">
      <dgm:prSet phldrT="[Текст]" custT="1"/>
      <dgm:spPr/>
      <dgm:t>
        <a:bodyPr/>
        <a:lstStyle/>
        <a:p>
          <a:r>
            <a:rPr lang="ru-RU" sz="2400" b="1" dirty="0" smtClean="0"/>
            <a:t>Соответствует Указу №601 (</a:t>
          </a:r>
          <a:r>
            <a:rPr lang="en-US" sz="2400" b="1" dirty="0" smtClean="0"/>
            <a:t>&gt;90%)</a:t>
          </a:r>
          <a:endParaRPr lang="ru-RU" sz="2400" b="1" dirty="0"/>
        </a:p>
      </dgm:t>
    </dgm:pt>
    <dgm:pt modelId="{32A81AF1-6AAC-4A2A-98D1-EC84260A74A4}" type="parTrans" cxnId="{C2605D6C-F00F-4BF7-AD6D-BFD83320F4FB}">
      <dgm:prSet/>
      <dgm:spPr/>
      <dgm:t>
        <a:bodyPr/>
        <a:lstStyle/>
        <a:p>
          <a:endParaRPr lang="ru-RU"/>
        </a:p>
      </dgm:t>
    </dgm:pt>
    <dgm:pt modelId="{871175C3-4966-4F31-A634-7BBC36713B57}" type="sibTrans" cxnId="{C2605D6C-F00F-4BF7-AD6D-BFD83320F4FB}">
      <dgm:prSet/>
      <dgm:spPr/>
      <dgm:t>
        <a:bodyPr/>
        <a:lstStyle/>
        <a:p>
          <a:endParaRPr lang="ru-RU"/>
        </a:p>
      </dgm:t>
    </dgm:pt>
    <dgm:pt modelId="{1FDECF14-5DF2-4549-9EA6-FF42FFC32B66}">
      <dgm:prSet phldrT="[Текст]" custT="1"/>
      <dgm:spPr/>
      <dgm:t>
        <a:bodyPr/>
        <a:lstStyle/>
        <a:p>
          <a:r>
            <a:rPr lang="ru-RU" sz="2000" b="0" i="0" u="none" dirty="0" smtClean="0"/>
            <a:t>г. Новосибирск (Зыряновский) - 93,3%</a:t>
          </a:r>
          <a:endParaRPr lang="ru-RU" sz="2000" dirty="0"/>
        </a:p>
      </dgm:t>
    </dgm:pt>
    <dgm:pt modelId="{F62D6579-E66B-4BDE-BF98-3BED7F1972CD}" type="parTrans" cxnId="{8B079D82-A75B-4980-AFCB-77439A7CC5DD}">
      <dgm:prSet/>
      <dgm:spPr/>
      <dgm:t>
        <a:bodyPr/>
        <a:lstStyle/>
        <a:p>
          <a:endParaRPr lang="ru-RU"/>
        </a:p>
      </dgm:t>
    </dgm:pt>
    <dgm:pt modelId="{ED828964-1976-4BEA-960F-C32D69D44D3F}" type="sibTrans" cxnId="{8B079D82-A75B-4980-AFCB-77439A7CC5DD}">
      <dgm:prSet/>
      <dgm:spPr/>
      <dgm:t>
        <a:bodyPr/>
        <a:lstStyle/>
        <a:p>
          <a:endParaRPr lang="ru-RU"/>
        </a:p>
      </dgm:t>
    </dgm:pt>
    <dgm:pt modelId="{DE7A1873-B8F4-46A5-AF69-C9167C357F21}">
      <dgm:prSet phldrT="[Текст]" custT="1"/>
      <dgm:spPr/>
      <dgm:t>
        <a:bodyPr/>
        <a:lstStyle/>
        <a:p>
          <a:r>
            <a:rPr lang="ru-RU" sz="2000" b="0" i="0" u="none" dirty="0" smtClean="0"/>
            <a:t>г. Новосибирск (пл. Труда) - 92,7 %</a:t>
          </a:r>
          <a:endParaRPr lang="ru-RU" sz="2000" dirty="0"/>
        </a:p>
      </dgm:t>
    </dgm:pt>
    <dgm:pt modelId="{0E01985A-2624-447B-9E67-1F62F7C0B214}" type="parTrans" cxnId="{5B1A72FF-D4B0-4BE1-A17F-6E94AAC44772}">
      <dgm:prSet/>
      <dgm:spPr/>
      <dgm:t>
        <a:bodyPr/>
        <a:lstStyle/>
        <a:p>
          <a:endParaRPr lang="ru-RU"/>
        </a:p>
      </dgm:t>
    </dgm:pt>
    <dgm:pt modelId="{976C8D25-A13B-40E8-B842-1B6B944DFE37}" type="sibTrans" cxnId="{5B1A72FF-D4B0-4BE1-A17F-6E94AAC44772}">
      <dgm:prSet/>
      <dgm:spPr/>
      <dgm:t>
        <a:bodyPr/>
        <a:lstStyle/>
        <a:p>
          <a:endParaRPr lang="ru-RU"/>
        </a:p>
      </dgm:t>
    </dgm:pt>
    <dgm:pt modelId="{8C2187AE-7181-4476-91DC-827B104F0BDA}">
      <dgm:prSet phldrT="[Текст]" custT="1"/>
      <dgm:spPr/>
      <dgm:t>
        <a:bodyPr/>
        <a:lstStyle/>
        <a:p>
          <a:r>
            <a:rPr lang="ru-RU" sz="2400" b="1" dirty="0" smtClean="0"/>
            <a:t>Не соответствует Указу №601 (</a:t>
          </a:r>
          <a:r>
            <a:rPr lang="en-US" sz="2400" b="1" dirty="0" smtClean="0"/>
            <a:t>&lt;</a:t>
          </a:r>
          <a:r>
            <a:rPr lang="ru-RU" sz="2400" b="1" dirty="0" smtClean="0"/>
            <a:t>90%)</a:t>
          </a:r>
          <a:endParaRPr lang="ru-RU" sz="2400" b="1" dirty="0"/>
        </a:p>
      </dgm:t>
    </dgm:pt>
    <dgm:pt modelId="{1643B92B-DB23-4F9D-BB60-60247780BD2C}" type="parTrans" cxnId="{3B81E426-BC03-4A01-BFEC-CA1E74F74BFF}">
      <dgm:prSet/>
      <dgm:spPr/>
      <dgm:t>
        <a:bodyPr/>
        <a:lstStyle/>
        <a:p>
          <a:endParaRPr lang="ru-RU"/>
        </a:p>
      </dgm:t>
    </dgm:pt>
    <dgm:pt modelId="{E20D274B-653B-441D-AD4D-6BA3B8B923AD}" type="sibTrans" cxnId="{3B81E426-BC03-4A01-BFEC-CA1E74F74BFF}">
      <dgm:prSet/>
      <dgm:spPr/>
      <dgm:t>
        <a:bodyPr/>
        <a:lstStyle/>
        <a:p>
          <a:endParaRPr lang="ru-RU"/>
        </a:p>
      </dgm:t>
    </dgm:pt>
    <dgm:pt modelId="{16E30DD5-CFD1-45E9-8922-2281C9E9D4B1}">
      <dgm:prSet phldrT="[Текст]" custT="1"/>
      <dgm:spPr/>
      <dgm:t>
        <a:bodyPr/>
        <a:lstStyle/>
        <a:p>
          <a:pPr algn="l"/>
          <a:r>
            <a:rPr lang="ru-RU" sz="2000" b="0" i="0" u="none" dirty="0" err="1" smtClean="0"/>
            <a:t>Мошковский</a:t>
          </a:r>
          <a:r>
            <a:rPr lang="ru-RU" sz="2000" b="0" i="0" u="none" dirty="0" smtClean="0"/>
            <a:t> район	 - 86,7 %</a:t>
          </a:r>
          <a:endParaRPr lang="ru-RU" sz="2000" dirty="0"/>
        </a:p>
      </dgm:t>
    </dgm:pt>
    <dgm:pt modelId="{AE6ABD32-7C3B-4F5E-8D19-0C2B65F0477F}" type="parTrans" cxnId="{80E94812-2631-42DE-9A7E-2AC15F4724DA}">
      <dgm:prSet/>
      <dgm:spPr/>
      <dgm:t>
        <a:bodyPr/>
        <a:lstStyle/>
        <a:p>
          <a:endParaRPr lang="ru-RU"/>
        </a:p>
      </dgm:t>
    </dgm:pt>
    <dgm:pt modelId="{F2623A54-485E-45F1-85A9-4884CB69AB68}" type="sibTrans" cxnId="{80E94812-2631-42DE-9A7E-2AC15F4724DA}">
      <dgm:prSet/>
      <dgm:spPr/>
      <dgm:t>
        <a:bodyPr/>
        <a:lstStyle/>
        <a:p>
          <a:endParaRPr lang="ru-RU"/>
        </a:p>
      </dgm:t>
    </dgm:pt>
    <dgm:pt modelId="{0F45C607-12CF-43D6-9BF2-E1CC476F0643}">
      <dgm:prSet phldrT="[Текст]" custT="1"/>
      <dgm:spPr/>
      <dgm:t>
        <a:bodyPr/>
        <a:lstStyle/>
        <a:p>
          <a:pPr algn="l"/>
          <a:r>
            <a:rPr lang="ru-RU" sz="2000" b="0" i="0" u="none" dirty="0" smtClean="0"/>
            <a:t>Тогучинский район - 85,0%</a:t>
          </a:r>
          <a:endParaRPr lang="ru-RU" sz="2000" dirty="0"/>
        </a:p>
      </dgm:t>
    </dgm:pt>
    <dgm:pt modelId="{59FE50EA-72E0-4519-B5FE-CF7854D0EC96}" type="parTrans" cxnId="{D950797C-1C53-47E3-A164-333B4058938C}">
      <dgm:prSet/>
      <dgm:spPr/>
      <dgm:t>
        <a:bodyPr/>
        <a:lstStyle/>
        <a:p>
          <a:endParaRPr lang="ru-RU"/>
        </a:p>
      </dgm:t>
    </dgm:pt>
    <dgm:pt modelId="{3C6AB2BB-823B-4ED3-8527-AC5B846FC05F}" type="sibTrans" cxnId="{D950797C-1C53-47E3-A164-333B4058938C}">
      <dgm:prSet/>
      <dgm:spPr/>
      <dgm:t>
        <a:bodyPr/>
        <a:lstStyle/>
        <a:p>
          <a:endParaRPr lang="ru-RU"/>
        </a:p>
      </dgm:t>
    </dgm:pt>
    <dgm:pt modelId="{3ACB8AFB-803E-4C77-A8C4-071DD348150D}">
      <dgm:prSet phldrT="[Текст]"/>
      <dgm:spPr/>
      <dgm:t>
        <a:bodyPr/>
        <a:lstStyle/>
        <a:p>
          <a:r>
            <a:rPr lang="ru-RU" b="0" i="0" u="none" dirty="0" smtClean="0"/>
            <a:t>Барабинский район</a:t>
          </a:r>
          <a:endParaRPr lang="ru-RU" dirty="0"/>
        </a:p>
      </dgm:t>
    </dgm:pt>
    <dgm:pt modelId="{86E7D912-3A44-41B0-ACC5-256072984A9D}" type="parTrans" cxnId="{96FDC5C7-6BFD-4752-803C-CFC07FC9F91F}">
      <dgm:prSet/>
      <dgm:spPr/>
      <dgm:t>
        <a:bodyPr/>
        <a:lstStyle/>
        <a:p>
          <a:endParaRPr lang="ru-RU"/>
        </a:p>
      </dgm:t>
    </dgm:pt>
    <dgm:pt modelId="{03A7522C-551E-4E51-8219-86AB559602F4}" type="sibTrans" cxnId="{96FDC5C7-6BFD-4752-803C-CFC07FC9F91F}">
      <dgm:prSet/>
      <dgm:spPr/>
      <dgm:t>
        <a:bodyPr/>
        <a:lstStyle/>
        <a:p>
          <a:endParaRPr lang="ru-RU"/>
        </a:p>
      </dgm:t>
    </dgm:pt>
    <dgm:pt modelId="{A760D76C-337E-483D-BD18-307B68CD3EF7}">
      <dgm:prSet phldrT="[Текст]"/>
      <dgm:spPr/>
      <dgm:t>
        <a:bodyPr/>
        <a:lstStyle/>
        <a:p>
          <a:r>
            <a:rPr lang="ru-RU" b="0" i="0" u="none" dirty="0" err="1" smtClean="0"/>
            <a:t>Искитимский</a:t>
          </a:r>
          <a:r>
            <a:rPr lang="ru-RU" b="0" i="0" u="none" dirty="0" smtClean="0"/>
            <a:t> район</a:t>
          </a:r>
          <a:endParaRPr lang="ru-RU" dirty="0"/>
        </a:p>
      </dgm:t>
    </dgm:pt>
    <dgm:pt modelId="{688F29A6-BE0B-4AA9-B31B-5F45E4B522B7}" type="parTrans" cxnId="{5583A36F-3EB4-4455-A43C-0F061F132450}">
      <dgm:prSet/>
      <dgm:spPr/>
      <dgm:t>
        <a:bodyPr/>
        <a:lstStyle/>
        <a:p>
          <a:endParaRPr lang="ru-RU"/>
        </a:p>
      </dgm:t>
    </dgm:pt>
    <dgm:pt modelId="{CF818D78-AE2F-43DC-93C5-15CA3D88E6F1}" type="sibTrans" cxnId="{5583A36F-3EB4-4455-A43C-0F061F132450}">
      <dgm:prSet/>
      <dgm:spPr/>
      <dgm:t>
        <a:bodyPr/>
        <a:lstStyle/>
        <a:p>
          <a:endParaRPr lang="ru-RU"/>
        </a:p>
      </dgm:t>
    </dgm:pt>
    <dgm:pt modelId="{ABBF37F6-6EC4-4812-B30D-FA5CB99DA0C0}">
      <dgm:prSet phldrT="[Текст]"/>
      <dgm:spPr/>
      <dgm:t>
        <a:bodyPr/>
        <a:lstStyle/>
        <a:p>
          <a:r>
            <a:rPr lang="ru-RU" b="0" i="0" u="none" dirty="0" smtClean="0"/>
            <a:t>Карасукский район</a:t>
          </a:r>
          <a:endParaRPr lang="ru-RU" dirty="0"/>
        </a:p>
      </dgm:t>
    </dgm:pt>
    <dgm:pt modelId="{C823A51D-7F68-4A4B-B059-37F86C898A6A}" type="parTrans" cxnId="{7039514F-0C30-4B67-8903-BAD382859FAD}">
      <dgm:prSet/>
      <dgm:spPr/>
      <dgm:t>
        <a:bodyPr/>
        <a:lstStyle/>
        <a:p>
          <a:endParaRPr lang="ru-RU"/>
        </a:p>
      </dgm:t>
    </dgm:pt>
    <dgm:pt modelId="{4763C659-E0E5-4B31-B7BE-B72D2DB66237}" type="sibTrans" cxnId="{7039514F-0C30-4B67-8903-BAD382859FAD}">
      <dgm:prSet/>
      <dgm:spPr/>
      <dgm:t>
        <a:bodyPr/>
        <a:lstStyle/>
        <a:p>
          <a:endParaRPr lang="ru-RU"/>
        </a:p>
      </dgm:t>
    </dgm:pt>
    <dgm:pt modelId="{A945D490-0988-49E0-B2FB-097F24E0C126}">
      <dgm:prSet phldrT="[Текст]"/>
      <dgm:spPr/>
      <dgm:t>
        <a:bodyPr/>
        <a:lstStyle/>
        <a:p>
          <a:r>
            <a:rPr lang="ru-RU" b="0" i="0" u="none" dirty="0" smtClean="0"/>
            <a:t>Коченевский район</a:t>
          </a:r>
          <a:endParaRPr lang="ru-RU" dirty="0"/>
        </a:p>
      </dgm:t>
    </dgm:pt>
    <dgm:pt modelId="{F070B05B-F83F-411A-BE0B-F7E6FA2D0BCD}" type="parTrans" cxnId="{C04F125E-23A2-4FC2-9BD4-E1F28A575DB0}">
      <dgm:prSet/>
      <dgm:spPr/>
      <dgm:t>
        <a:bodyPr/>
        <a:lstStyle/>
        <a:p>
          <a:endParaRPr lang="ru-RU"/>
        </a:p>
      </dgm:t>
    </dgm:pt>
    <dgm:pt modelId="{1A24CAD8-5DCB-46CD-89ED-A8C34D96E852}" type="sibTrans" cxnId="{C04F125E-23A2-4FC2-9BD4-E1F28A575DB0}">
      <dgm:prSet/>
      <dgm:spPr/>
      <dgm:t>
        <a:bodyPr/>
        <a:lstStyle/>
        <a:p>
          <a:endParaRPr lang="ru-RU"/>
        </a:p>
      </dgm:t>
    </dgm:pt>
    <dgm:pt modelId="{F9B9CF4A-459F-42C7-86F8-51E029F2A30F}">
      <dgm:prSet phldrT="[Текст]"/>
      <dgm:spPr/>
      <dgm:t>
        <a:bodyPr/>
        <a:lstStyle/>
        <a:p>
          <a:r>
            <a:rPr lang="ru-RU" b="0" i="0" u="none" dirty="0" err="1" smtClean="0"/>
            <a:t>Кочковский</a:t>
          </a:r>
          <a:r>
            <a:rPr lang="ru-RU" b="0" i="0" u="none" dirty="0" smtClean="0"/>
            <a:t> район</a:t>
          </a:r>
          <a:endParaRPr lang="ru-RU" dirty="0"/>
        </a:p>
      </dgm:t>
    </dgm:pt>
    <dgm:pt modelId="{53579545-E0D6-447D-8403-003C202240F0}" type="parTrans" cxnId="{FB123ED4-C664-4C5A-A898-96446EEC6564}">
      <dgm:prSet/>
      <dgm:spPr/>
      <dgm:t>
        <a:bodyPr/>
        <a:lstStyle/>
        <a:p>
          <a:endParaRPr lang="ru-RU"/>
        </a:p>
      </dgm:t>
    </dgm:pt>
    <dgm:pt modelId="{5B87153C-5A07-453D-AAB9-C82AA0D5E838}" type="sibTrans" cxnId="{FB123ED4-C664-4C5A-A898-96446EEC6564}">
      <dgm:prSet/>
      <dgm:spPr/>
      <dgm:t>
        <a:bodyPr/>
        <a:lstStyle/>
        <a:p>
          <a:endParaRPr lang="ru-RU"/>
        </a:p>
      </dgm:t>
    </dgm:pt>
    <dgm:pt modelId="{87050C6B-F6B9-4BBF-B50F-BE8ADD26615F}">
      <dgm:prSet phldrT="[Текст]"/>
      <dgm:spPr/>
      <dgm:t>
        <a:bodyPr/>
        <a:lstStyle/>
        <a:p>
          <a:r>
            <a:rPr lang="ru-RU" b="0" i="0" u="none" dirty="0" smtClean="0"/>
            <a:t>Куйбышевский район</a:t>
          </a:r>
          <a:endParaRPr lang="ru-RU" dirty="0"/>
        </a:p>
      </dgm:t>
    </dgm:pt>
    <dgm:pt modelId="{9A3BDDDD-9CA4-4859-962E-298DED2CE060}" type="parTrans" cxnId="{62EAB005-7C14-499B-963F-DC96492030C4}">
      <dgm:prSet/>
      <dgm:spPr/>
      <dgm:t>
        <a:bodyPr/>
        <a:lstStyle/>
        <a:p>
          <a:endParaRPr lang="ru-RU"/>
        </a:p>
      </dgm:t>
    </dgm:pt>
    <dgm:pt modelId="{13035937-BC88-47DB-A6C9-277B4497A5CD}" type="sibTrans" cxnId="{62EAB005-7C14-499B-963F-DC96492030C4}">
      <dgm:prSet/>
      <dgm:spPr/>
      <dgm:t>
        <a:bodyPr/>
        <a:lstStyle/>
        <a:p>
          <a:endParaRPr lang="ru-RU"/>
        </a:p>
      </dgm:t>
    </dgm:pt>
    <dgm:pt modelId="{8947CCAA-25F4-436F-963E-36D2C1B4995D}">
      <dgm:prSet phldrT="[Текст]"/>
      <dgm:spPr/>
      <dgm:t>
        <a:bodyPr/>
        <a:lstStyle/>
        <a:p>
          <a:r>
            <a:rPr lang="ru-RU" b="0" i="0" u="none" dirty="0" err="1" smtClean="0"/>
            <a:t>Купинский</a:t>
          </a:r>
          <a:r>
            <a:rPr lang="ru-RU" b="0" i="0" u="none" dirty="0" smtClean="0"/>
            <a:t> район</a:t>
          </a:r>
          <a:endParaRPr lang="ru-RU" dirty="0"/>
        </a:p>
      </dgm:t>
    </dgm:pt>
    <dgm:pt modelId="{58E52EE9-DB68-432F-851A-75A7E926E5CC}" type="parTrans" cxnId="{345BDF82-571F-4A54-A89E-8636FD9A6095}">
      <dgm:prSet/>
      <dgm:spPr/>
      <dgm:t>
        <a:bodyPr/>
        <a:lstStyle/>
        <a:p>
          <a:endParaRPr lang="ru-RU"/>
        </a:p>
      </dgm:t>
    </dgm:pt>
    <dgm:pt modelId="{385BA8D4-4DD0-43E2-9C94-38EF9E3F900C}" type="sibTrans" cxnId="{345BDF82-571F-4A54-A89E-8636FD9A6095}">
      <dgm:prSet/>
      <dgm:spPr/>
      <dgm:t>
        <a:bodyPr/>
        <a:lstStyle/>
        <a:p>
          <a:endParaRPr lang="ru-RU"/>
        </a:p>
      </dgm:t>
    </dgm:pt>
    <dgm:pt modelId="{7DF535A8-638F-4794-8BA3-9FAB0153A982}">
      <dgm:prSet phldrT="[Текст]"/>
      <dgm:spPr/>
      <dgm:t>
        <a:bodyPr/>
        <a:lstStyle/>
        <a:p>
          <a:r>
            <a:rPr lang="ru-RU" b="0" i="0" u="none" dirty="0" smtClean="0"/>
            <a:t>Татарский район</a:t>
          </a:r>
          <a:endParaRPr lang="ru-RU" dirty="0"/>
        </a:p>
      </dgm:t>
    </dgm:pt>
    <dgm:pt modelId="{0DB23B28-B125-4CB2-80F4-D2F2E39359E4}" type="parTrans" cxnId="{CEC08E40-C0BB-4C3C-A7B1-738582E71D09}">
      <dgm:prSet/>
      <dgm:spPr/>
      <dgm:t>
        <a:bodyPr/>
        <a:lstStyle/>
        <a:p>
          <a:endParaRPr lang="ru-RU"/>
        </a:p>
      </dgm:t>
    </dgm:pt>
    <dgm:pt modelId="{E81708BD-A111-45A2-9C7A-76215BE7F290}" type="sibTrans" cxnId="{CEC08E40-C0BB-4C3C-A7B1-738582E71D09}">
      <dgm:prSet/>
      <dgm:spPr/>
      <dgm:t>
        <a:bodyPr/>
        <a:lstStyle/>
        <a:p>
          <a:endParaRPr lang="ru-RU"/>
        </a:p>
      </dgm:t>
    </dgm:pt>
    <dgm:pt modelId="{D6ED0DE3-F60D-405D-AFD7-886989CA9ED5}">
      <dgm:prSet phldrT="[Текст]"/>
      <dgm:spPr/>
      <dgm:t>
        <a:bodyPr/>
        <a:lstStyle/>
        <a:p>
          <a:r>
            <a:rPr lang="ru-RU" b="0" i="0" u="none" dirty="0" err="1" smtClean="0"/>
            <a:t>Маслянинский</a:t>
          </a:r>
          <a:r>
            <a:rPr lang="ru-RU" b="0" i="0" u="none" dirty="0" smtClean="0"/>
            <a:t> район</a:t>
          </a:r>
          <a:endParaRPr lang="ru-RU" dirty="0"/>
        </a:p>
      </dgm:t>
    </dgm:pt>
    <dgm:pt modelId="{C513DED7-CE28-4874-84CE-6DA215E8F2FF}" type="parTrans" cxnId="{FF2B6AB9-C3B8-4664-8748-C728C8A24FB8}">
      <dgm:prSet/>
      <dgm:spPr/>
      <dgm:t>
        <a:bodyPr/>
        <a:lstStyle/>
        <a:p>
          <a:endParaRPr lang="ru-RU"/>
        </a:p>
      </dgm:t>
    </dgm:pt>
    <dgm:pt modelId="{B9B767D4-762E-4910-BBB6-D98EC16ABD56}" type="sibTrans" cxnId="{FF2B6AB9-C3B8-4664-8748-C728C8A24FB8}">
      <dgm:prSet/>
      <dgm:spPr/>
      <dgm:t>
        <a:bodyPr/>
        <a:lstStyle/>
        <a:p>
          <a:endParaRPr lang="ru-RU"/>
        </a:p>
      </dgm:t>
    </dgm:pt>
    <dgm:pt modelId="{37298D21-42D0-4352-8733-982A20EA912A}">
      <dgm:prSet phldrT="[Текст]"/>
      <dgm:spPr/>
      <dgm:t>
        <a:bodyPr/>
        <a:lstStyle/>
        <a:p>
          <a:r>
            <a:rPr lang="ru-RU" b="0" i="0" u="none" dirty="0" err="1" smtClean="0"/>
            <a:t>Убинский</a:t>
          </a:r>
          <a:r>
            <a:rPr lang="ru-RU" b="0" i="0" u="none" dirty="0" smtClean="0"/>
            <a:t> район</a:t>
          </a:r>
          <a:endParaRPr lang="ru-RU" dirty="0"/>
        </a:p>
      </dgm:t>
    </dgm:pt>
    <dgm:pt modelId="{A09CEBE5-1DB6-40C2-8474-42387EB6BA25}" type="parTrans" cxnId="{BC67223D-8271-49AC-8EEC-59F553F5F077}">
      <dgm:prSet/>
      <dgm:spPr/>
      <dgm:t>
        <a:bodyPr/>
        <a:lstStyle/>
        <a:p>
          <a:endParaRPr lang="ru-RU"/>
        </a:p>
      </dgm:t>
    </dgm:pt>
    <dgm:pt modelId="{DC0E53A6-BD61-4F10-A355-E5AD0141A03C}" type="sibTrans" cxnId="{BC67223D-8271-49AC-8EEC-59F553F5F077}">
      <dgm:prSet/>
      <dgm:spPr/>
      <dgm:t>
        <a:bodyPr/>
        <a:lstStyle/>
        <a:p>
          <a:endParaRPr lang="ru-RU"/>
        </a:p>
      </dgm:t>
    </dgm:pt>
    <dgm:pt modelId="{D8BE3563-B303-462A-BE90-46097C6D4437}">
      <dgm:prSet phldrT="[Текст]"/>
      <dgm:spPr/>
      <dgm:t>
        <a:bodyPr/>
        <a:lstStyle/>
        <a:p>
          <a:r>
            <a:rPr lang="ru-RU" b="0" i="0" u="none" dirty="0" err="1" smtClean="0"/>
            <a:t>Чановский</a:t>
          </a:r>
          <a:r>
            <a:rPr lang="ru-RU" b="0" i="0" u="none" dirty="0" smtClean="0"/>
            <a:t> район</a:t>
          </a:r>
          <a:endParaRPr lang="ru-RU" dirty="0"/>
        </a:p>
      </dgm:t>
    </dgm:pt>
    <dgm:pt modelId="{A199FA81-501D-450D-AA54-06656BF3EB1B}" type="parTrans" cxnId="{4C4450AA-51C5-46AE-8E05-CED479633B39}">
      <dgm:prSet/>
      <dgm:spPr/>
      <dgm:t>
        <a:bodyPr/>
        <a:lstStyle/>
        <a:p>
          <a:endParaRPr lang="ru-RU"/>
        </a:p>
      </dgm:t>
    </dgm:pt>
    <dgm:pt modelId="{DAD15BE3-B74F-4497-940C-2DFD3CFCE630}" type="sibTrans" cxnId="{4C4450AA-51C5-46AE-8E05-CED479633B39}">
      <dgm:prSet/>
      <dgm:spPr/>
      <dgm:t>
        <a:bodyPr/>
        <a:lstStyle/>
        <a:p>
          <a:endParaRPr lang="ru-RU"/>
        </a:p>
      </dgm:t>
    </dgm:pt>
    <dgm:pt modelId="{A4BFD4FD-7549-4239-8B87-4D12235F1768}">
      <dgm:prSet phldrT="[Текст]"/>
      <dgm:spPr/>
      <dgm:t>
        <a:bodyPr/>
        <a:lstStyle/>
        <a:p>
          <a:r>
            <a:rPr lang="ru-RU" b="0" i="0" u="none" dirty="0" err="1" smtClean="0"/>
            <a:t>Черепановский</a:t>
          </a:r>
          <a:r>
            <a:rPr lang="ru-RU" b="0" i="0" u="none" dirty="0" smtClean="0"/>
            <a:t> район</a:t>
          </a:r>
          <a:endParaRPr lang="ru-RU" dirty="0"/>
        </a:p>
      </dgm:t>
    </dgm:pt>
    <dgm:pt modelId="{AEF67257-26C0-415E-B56F-E9EA78C6A7DA}" type="parTrans" cxnId="{292FF329-D383-4C4F-BCD6-8547CCC5A36E}">
      <dgm:prSet/>
      <dgm:spPr/>
      <dgm:t>
        <a:bodyPr/>
        <a:lstStyle/>
        <a:p>
          <a:endParaRPr lang="ru-RU"/>
        </a:p>
      </dgm:t>
    </dgm:pt>
    <dgm:pt modelId="{3BAFDD13-A9AB-4049-9B84-55BEF31895B7}" type="sibTrans" cxnId="{292FF329-D383-4C4F-BCD6-8547CCC5A36E}">
      <dgm:prSet/>
      <dgm:spPr/>
      <dgm:t>
        <a:bodyPr/>
        <a:lstStyle/>
        <a:p>
          <a:endParaRPr lang="ru-RU"/>
        </a:p>
      </dgm:t>
    </dgm:pt>
    <dgm:pt modelId="{BCB6238D-F130-4571-9E70-36773AB0E170}">
      <dgm:prSet phldrT="[Текст]"/>
      <dgm:spPr/>
      <dgm:t>
        <a:bodyPr/>
        <a:lstStyle/>
        <a:p>
          <a:r>
            <a:rPr lang="ru-RU" b="0" i="0" u="none" dirty="0" err="1" smtClean="0"/>
            <a:t>Чулымский</a:t>
          </a:r>
          <a:r>
            <a:rPr lang="ru-RU" b="0" i="0" u="none" dirty="0" smtClean="0"/>
            <a:t> район</a:t>
          </a:r>
          <a:endParaRPr lang="ru-RU" dirty="0"/>
        </a:p>
      </dgm:t>
    </dgm:pt>
    <dgm:pt modelId="{B2A9F467-6906-44AE-B789-30E6FDAED371}" type="parTrans" cxnId="{7DF20426-EF89-433C-AA50-BDEA2E271845}">
      <dgm:prSet/>
      <dgm:spPr/>
      <dgm:t>
        <a:bodyPr/>
        <a:lstStyle/>
        <a:p>
          <a:endParaRPr lang="ru-RU"/>
        </a:p>
      </dgm:t>
    </dgm:pt>
    <dgm:pt modelId="{086E111E-05A3-4E8A-9055-8DAF4DA5BB76}" type="sibTrans" cxnId="{7DF20426-EF89-433C-AA50-BDEA2E271845}">
      <dgm:prSet/>
      <dgm:spPr/>
      <dgm:t>
        <a:bodyPr/>
        <a:lstStyle/>
        <a:p>
          <a:endParaRPr lang="ru-RU"/>
        </a:p>
      </dgm:t>
    </dgm:pt>
    <dgm:pt modelId="{57E85574-2434-4EDA-9ECB-8399A04B6787}">
      <dgm:prSet phldrT="[Текст]" custT="1"/>
      <dgm:spPr/>
      <dgm:t>
        <a:bodyPr/>
        <a:lstStyle/>
        <a:p>
          <a:r>
            <a:rPr lang="ru-RU" sz="2000" b="0" i="0" u="none" dirty="0" smtClean="0"/>
            <a:t>г. Обь	 - 90%</a:t>
          </a:r>
          <a:endParaRPr lang="ru-RU" sz="2000" dirty="0"/>
        </a:p>
      </dgm:t>
    </dgm:pt>
    <dgm:pt modelId="{68B22802-D468-4E5A-B685-28D434A4AC8A}" type="parTrans" cxnId="{65A1E7BD-1429-47DA-A55E-331D9D011D4B}">
      <dgm:prSet/>
      <dgm:spPr/>
      <dgm:t>
        <a:bodyPr/>
        <a:lstStyle/>
        <a:p>
          <a:endParaRPr lang="ru-RU"/>
        </a:p>
      </dgm:t>
    </dgm:pt>
    <dgm:pt modelId="{70F5B521-0B90-4F59-A522-21DF212AE08C}" type="sibTrans" cxnId="{65A1E7BD-1429-47DA-A55E-331D9D011D4B}">
      <dgm:prSet/>
      <dgm:spPr/>
      <dgm:t>
        <a:bodyPr/>
        <a:lstStyle/>
        <a:p>
          <a:endParaRPr lang="ru-RU"/>
        </a:p>
      </dgm:t>
    </dgm:pt>
    <dgm:pt modelId="{94F3E373-99CE-4DC1-B24B-011374F6FE3C}">
      <dgm:prSet phldrT="[Текст]" custT="1"/>
      <dgm:spPr/>
      <dgm:t>
        <a:bodyPr/>
        <a:lstStyle/>
        <a:p>
          <a:pPr algn="l"/>
          <a:r>
            <a:rPr lang="ru-RU" sz="2000" b="0" i="0" u="none" dirty="0" smtClean="0"/>
            <a:t>г. Новосибирск (Железнодорожный) 	- 75%</a:t>
          </a:r>
          <a:endParaRPr lang="ru-RU" sz="2000" dirty="0"/>
        </a:p>
      </dgm:t>
    </dgm:pt>
    <dgm:pt modelId="{4AA2D931-4883-47E4-A8A2-7CF573FD9535}" type="parTrans" cxnId="{CF59A15A-6526-4116-811A-9E7EA40E5DD8}">
      <dgm:prSet/>
      <dgm:spPr/>
      <dgm:t>
        <a:bodyPr/>
        <a:lstStyle/>
        <a:p>
          <a:endParaRPr lang="ru-RU"/>
        </a:p>
      </dgm:t>
    </dgm:pt>
    <dgm:pt modelId="{78E9948A-7816-4B7E-B513-2322BA7BE70D}" type="sibTrans" cxnId="{CF59A15A-6526-4116-811A-9E7EA40E5DD8}">
      <dgm:prSet/>
      <dgm:spPr/>
      <dgm:t>
        <a:bodyPr/>
        <a:lstStyle/>
        <a:p>
          <a:endParaRPr lang="ru-RU"/>
        </a:p>
      </dgm:t>
    </dgm:pt>
    <dgm:pt modelId="{4D1F4D7C-4B85-4F45-9A44-F92D93579C8C}" type="pres">
      <dgm:prSet presAssocID="{8E62C8BE-EA2C-4229-BDF7-5004D7C09C0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D6472F0-CE28-4245-B4A6-FF7A0A141F97}" type="pres">
      <dgm:prSet presAssocID="{1D8F4503-7F1F-481C-BC42-617137C2073F}" presName="composite" presStyleCnt="0"/>
      <dgm:spPr/>
    </dgm:pt>
    <dgm:pt modelId="{B7FD006C-1EBE-4775-B37B-83AD006F9862}" type="pres">
      <dgm:prSet presAssocID="{1D8F4503-7F1F-481C-BC42-617137C2073F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B48A24-507E-4568-9F82-D90A0A15D1BC}" type="pres">
      <dgm:prSet presAssocID="{1D8F4503-7F1F-481C-BC42-617137C2073F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205823-8E47-4E11-B8C5-96AA80F0B1D4}" type="pres">
      <dgm:prSet presAssocID="{A2F5A471-C2F3-496F-96F4-4B7DA5386B26}" presName="space" presStyleCnt="0"/>
      <dgm:spPr/>
    </dgm:pt>
    <dgm:pt modelId="{959C1DF9-6D05-41F3-BE12-567AFAC673BC}" type="pres">
      <dgm:prSet presAssocID="{EDAB6217-AF4F-46C9-AA05-F876007BE591}" presName="composite" presStyleCnt="0"/>
      <dgm:spPr/>
    </dgm:pt>
    <dgm:pt modelId="{FC23E1F4-BDBC-4273-B954-D115EA8F7898}" type="pres">
      <dgm:prSet presAssocID="{EDAB6217-AF4F-46C9-AA05-F876007BE591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75C596-3BB6-41C7-AB93-F545A13AF213}" type="pres">
      <dgm:prSet presAssocID="{EDAB6217-AF4F-46C9-AA05-F876007BE591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378889-6A6F-44F9-BC40-49044685A827}" type="pres">
      <dgm:prSet presAssocID="{871175C3-4966-4F31-A634-7BBC36713B57}" presName="space" presStyleCnt="0"/>
      <dgm:spPr/>
    </dgm:pt>
    <dgm:pt modelId="{1E5D1D9B-8F19-4B34-B398-32D9180F69D9}" type="pres">
      <dgm:prSet presAssocID="{8C2187AE-7181-4476-91DC-827B104F0BDA}" presName="composite" presStyleCnt="0"/>
      <dgm:spPr/>
    </dgm:pt>
    <dgm:pt modelId="{0B5A924A-2B75-4999-B213-355C15AF30BA}" type="pres">
      <dgm:prSet presAssocID="{8C2187AE-7181-4476-91DC-827B104F0BDA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E0D97C-2698-42BB-B833-FD0B55F13C27}" type="pres">
      <dgm:prSet presAssocID="{8C2187AE-7181-4476-91DC-827B104F0BDA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2BE3998-4DE5-4C61-A6DF-0CE27A3A9AD7}" type="presOf" srcId="{16E30DD5-CFD1-45E9-8922-2281C9E9D4B1}" destId="{98E0D97C-2698-42BB-B833-FD0B55F13C27}" srcOrd="0" destOrd="0" presId="urn:microsoft.com/office/officeart/2005/8/layout/hList1"/>
    <dgm:cxn modelId="{33914D74-9842-4782-AC4A-8AA6ABA2D6EC}" srcId="{8E62C8BE-EA2C-4229-BDF7-5004D7C09C04}" destId="{1D8F4503-7F1F-481C-BC42-617137C2073F}" srcOrd="0" destOrd="0" parTransId="{DE028B56-9266-4D9D-9955-012FEF785808}" sibTransId="{A2F5A471-C2F3-496F-96F4-4B7DA5386B26}"/>
    <dgm:cxn modelId="{5B1A72FF-D4B0-4BE1-A17F-6E94AAC44772}" srcId="{EDAB6217-AF4F-46C9-AA05-F876007BE591}" destId="{DE7A1873-B8F4-46A5-AF69-C9167C357F21}" srcOrd="1" destOrd="0" parTransId="{0E01985A-2624-447B-9E67-1F62F7C0B214}" sibTransId="{976C8D25-A13B-40E8-B842-1B6B944DFE37}"/>
    <dgm:cxn modelId="{7039514F-0C30-4B67-8903-BAD382859FAD}" srcId="{1D8F4503-7F1F-481C-BC42-617137C2073F}" destId="{ABBF37F6-6EC4-4812-B30D-FA5CB99DA0C0}" srcOrd="3" destOrd="0" parTransId="{C823A51D-7F68-4A4B-B059-37F86C898A6A}" sibTransId="{4763C659-E0E5-4B31-B7BE-B72D2DB66237}"/>
    <dgm:cxn modelId="{2D43F979-E82B-4C0A-8324-AF2924B2D5DF}" type="presOf" srcId="{8E62C8BE-EA2C-4229-BDF7-5004D7C09C04}" destId="{4D1F4D7C-4B85-4F45-9A44-F92D93579C8C}" srcOrd="0" destOrd="0" presId="urn:microsoft.com/office/officeart/2005/8/layout/hList1"/>
    <dgm:cxn modelId="{B56B62AF-2F7E-43F1-942D-07BF3FE8D679}" type="presOf" srcId="{A945D490-0988-49E0-B2FB-097F24E0C126}" destId="{0FB48A24-507E-4568-9F82-D90A0A15D1BC}" srcOrd="0" destOrd="4" presId="urn:microsoft.com/office/officeart/2005/8/layout/hList1"/>
    <dgm:cxn modelId="{E26E2144-672F-47B3-960C-59D97F89B7E1}" type="presOf" srcId="{A4BFD4FD-7549-4239-8B87-4D12235F1768}" destId="{0FB48A24-507E-4568-9F82-D90A0A15D1BC}" srcOrd="0" destOrd="12" presId="urn:microsoft.com/office/officeart/2005/8/layout/hList1"/>
    <dgm:cxn modelId="{345BDF82-571F-4A54-A89E-8636FD9A6095}" srcId="{1D8F4503-7F1F-481C-BC42-617137C2073F}" destId="{8947CCAA-25F4-436F-963E-36D2C1B4995D}" srcOrd="7" destOrd="0" parTransId="{58E52EE9-DB68-432F-851A-75A7E926E5CC}" sibTransId="{385BA8D4-4DD0-43E2-9C94-38EF9E3F900C}"/>
    <dgm:cxn modelId="{009750A9-1826-440D-9899-CBF263A8464C}" type="presOf" srcId="{ABBF37F6-6EC4-4812-B30D-FA5CB99DA0C0}" destId="{0FB48A24-507E-4568-9F82-D90A0A15D1BC}" srcOrd="0" destOrd="3" presId="urn:microsoft.com/office/officeart/2005/8/layout/hList1"/>
    <dgm:cxn modelId="{292FF329-D383-4C4F-BCD6-8547CCC5A36E}" srcId="{1D8F4503-7F1F-481C-BC42-617137C2073F}" destId="{A4BFD4FD-7549-4239-8B87-4D12235F1768}" srcOrd="12" destOrd="0" parTransId="{AEF67257-26C0-415E-B56F-E9EA78C6A7DA}" sibTransId="{3BAFDD13-A9AB-4049-9B84-55BEF31895B7}"/>
    <dgm:cxn modelId="{5583A36F-3EB4-4455-A43C-0F061F132450}" srcId="{1D8F4503-7F1F-481C-BC42-617137C2073F}" destId="{A760D76C-337E-483D-BD18-307B68CD3EF7}" srcOrd="2" destOrd="0" parTransId="{688F29A6-BE0B-4AA9-B31B-5F45E4B522B7}" sibTransId="{CF818D78-AE2F-43DC-93C5-15CA3D88E6F1}"/>
    <dgm:cxn modelId="{3B81E426-BC03-4A01-BFEC-CA1E74F74BFF}" srcId="{8E62C8BE-EA2C-4229-BDF7-5004D7C09C04}" destId="{8C2187AE-7181-4476-91DC-827B104F0BDA}" srcOrd="2" destOrd="0" parTransId="{1643B92B-DB23-4F9D-BB60-60247780BD2C}" sibTransId="{E20D274B-653B-441D-AD4D-6BA3B8B923AD}"/>
    <dgm:cxn modelId="{80E94812-2631-42DE-9A7E-2AC15F4724DA}" srcId="{8C2187AE-7181-4476-91DC-827B104F0BDA}" destId="{16E30DD5-CFD1-45E9-8922-2281C9E9D4B1}" srcOrd="0" destOrd="0" parTransId="{AE6ABD32-7C3B-4F5E-8D19-0C2B65F0477F}" sibTransId="{F2623A54-485E-45F1-85A9-4884CB69AB68}"/>
    <dgm:cxn modelId="{7DF20426-EF89-433C-AA50-BDEA2E271845}" srcId="{1D8F4503-7F1F-481C-BC42-617137C2073F}" destId="{BCB6238D-F130-4571-9E70-36773AB0E170}" srcOrd="13" destOrd="0" parTransId="{B2A9F467-6906-44AE-B789-30E6FDAED371}" sibTransId="{086E111E-05A3-4E8A-9055-8DAF4DA5BB76}"/>
    <dgm:cxn modelId="{CEC08E40-C0BB-4C3C-A7B1-738582E71D09}" srcId="{1D8F4503-7F1F-481C-BC42-617137C2073F}" destId="{7DF535A8-638F-4794-8BA3-9FAB0153A982}" srcOrd="9" destOrd="0" parTransId="{0DB23B28-B125-4CB2-80F4-D2F2E39359E4}" sibTransId="{E81708BD-A111-45A2-9C7A-76215BE7F290}"/>
    <dgm:cxn modelId="{743AF417-3908-41D2-A8BB-0F22A150CEEE}" type="presOf" srcId="{DE7A1873-B8F4-46A5-AF69-C9167C357F21}" destId="{7E75C596-3BB6-41C7-AB93-F545A13AF213}" srcOrd="0" destOrd="1" presId="urn:microsoft.com/office/officeart/2005/8/layout/hList1"/>
    <dgm:cxn modelId="{FB123ED4-C664-4C5A-A898-96446EEC6564}" srcId="{1D8F4503-7F1F-481C-BC42-617137C2073F}" destId="{F9B9CF4A-459F-42C7-86F8-51E029F2A30F}" srcOrd="5" destOrd="0" parTransId="{53579545-E0D6-447D-8403-003C202240F0}" sibTransId="{5B87153C-5A07-453D-AAB9-C82AA0D5E838}"/>
    <dgm:cxn modelId="{ECF27A66-A3E7-47F7-957C-00C7ED507312}" type="presOf" srcId="{94F3E373-99CE-4DC1-B24B-011374F6FE3C}" destId="{98E0D97C-2698-42BB-B833-FD0B55F13C27}" srcOrd="0" destOrd="2" presId="urn:microsoft.com/office/officeart/2005/8/layout/hList1"/>
    <dgm:cxn modelId="{96FDC5C7-6BFD-4752-803C-CFC07FC9F91F}" srcId="{1D8F4503-7F1F-481C-BC42-617137C2073F}" destId="{3ACB8AFB-803E-4C77-A8C4-071DD348150D}" srcOrd="1" destOrd="0" parTransId="{86E7D912-3A44-41B0-ACC5-256072984A9D}" sibTransId="{03A7522C-551E-4E51-8219-86AB559602F4}"/>
    <dgm:cxn modelId="{4BB66203-E11C-42E7-8C41-A387B78C33D0}" type="presOf" srcId="{3ACB8AFB-803E-4C77-A8C4-071DD348150D}" destId="{0FB48A24-507E-4568-9F82-D90A0A15D1BC}" srcOrd="0" destOrd="1" presId="urn:microsoft.com/office/officeart/2005/8/layout/hList1"/>
    <dgm:cxn modelId="{C2605D6C-F00F-4BF7-AD6D-BFD83320F4FB}" srcId="{8E62C8BE-EA2C-4229-BDF7-5004D7C09C04}" destId="{EDAB6217-AF4F-46C9-AA05-F876007BE591}" srcOrd="1" destOrd="0" parTransId="{32A81AF1-6AAC-4A2A-98D1-EC84260A74A4}" sibTransId="{871175C3-4966-4F31-A634-7BBC36713B57}"/>
    <dgm:cxn modelId="{BC67223D-8271-49AC-8EEC-59F553F5F077}" srcId="{1D8F4503-7F1F-481C-BC42-617137C2073F}" destId="{37298D21-42D0-4352-8733-982A20EA912A}" srcOrd="10" destOrd="0" parTransId="{A09CEBE5-1DB6-40C2-8474-42387EB6BA25}" sibTransId="{DC0E53A6-BD61-4F10-A355-E5AD0141A03C}"/>
    <dgm:cxn modelId="{C04F125E-23A2-4FC2-9BD4-E1F28A575DB0}" srcId="{1D8F4503-7F1F-481C-BC42-617137C2073F}" destId="{A945D490-0988-49E0-B2FB-097F24E0C126}" srcOrd="4" destOrd="0" parTransId="{F070B05B-F83F-411A-BE0B-F7E6FA2D0BCD}" sibTransId="{1A24CAD8-5DCB-46CD-89ED-A8C34D96E852}"/>
    <dgm:cxn modelId="{5E3681E5-2FDE-4DAC-8556-285A83C803D6}" type="presOf" srcId="{37298D21-42D0-4352-8733-982A20EA912A}" destId="{0FB48A24-507E-4568-9F82-D90A0A15D1BC}" srcOrd="0" destOrd="10" presId="urn:microsoft.com/office/officeart/2005/8/layout/hList1"/>
    <dgm:cxn modelId="{FEC3FD23-2AE2-4C88-8B94-47E0833157CC}" type="presOf" srcId="{8947CCAA-25F4-436F-963E-36D2C1B4995D}" destId="{0FB48A24-507E-4568-9F82-D90A0A15D1BC}" srcOrd="0" destOrd="7" presId="urn:microsoft.com/office/officeart/2005/8/layout/hList1"/>
    <dgm:cxn modelId="{D45CBC27-B6F8-4975-BE67-96E51EF92E86}" srcId="{1D8F4503-7F1F-481C-BC42-617137C2073F}" destId="{32A3CD92-7125-4904-AFBB-E5C819AB9E16}" srcOrd="0" destOrd="0" parTransId="{DA5BCE1D-E063-49B2-9ACA-BB1D179740C6}" sibTransId="{B81AB889-3623-4FD1-A61D-3BA7F410ED58}"/>
    <dgm:cxn modelId="{6DB2EEC6-1C67-4480-8B1E-5ABB3C12BDBB}" type="presOf" srcId="{D8BE3563-B303-462A-BE90-46097C6D4437}" destId="{0FB48A24-507E-4568-9F82-D90A0A15D1BC}" srcOrd="0" destOrd="11" presId="urn:microsoft.com/office/officeart/2005/8/layout/hList1"/>
    <dgm:cxn modelId="{8D21E24C-3C2F-46C9-80E8-43CE25BC2A55}" type="presOf" srcId="{BCB6238D-F130-4571-9E70-36773AB0E170}" destId="{0FB48A24-507E-4568-9F82-D90A0A15D1BC}" srcOrd="0" destOrd="13" presId="urn:microsoft.com/office/officeart/2005/8/layout/hList1"/>
    <dgm:cxn modelId="{62EAB005-7C14-499B-963F-DC96492030C4}" srcId="{1D8F4503-7F1F-481C-BC42-617137C2073F}" destId="{87050C6B-F6B9-4BBF-B50F-BE8ADD26615F}" srcOrd="6" destOrd="0" parTransId="{9A3BDDDD-9CA4-4859-962E-298DED2CE060}" sibTransId="{13035937-BC88-47DB-A6C9-277B4497A5CD}"/>
    <dgm:cxn modelId="{CF59A15A-6526-4116-811A-9E7EA40E5DD8}" srcId="{8C2187AE-7181-4476-91DC-827B104F0BDA}" destId="{94F3E373-99CE-4DC1-B24B-011374F6FE3C}" srcOrd="2" destOrd="0" parTransId="{4AA2D931-4883-47E4-A8A2-7CF573FD9535}" sibTransId="{78E9948A-7816-4B7E-B513-2322BA7BE70D}"/>
    <dgm:cxn modelId="{8EF3B2FE-F262-4D51-AF86-94868E62EEF6}" type="presOf" srcId="{EDAB6217-AF4F-46C9-AA05-F876007BE591}" destId="{FC23E1F4-BDBC-4273-B954-D115EA8F7898}" srcOrd="0" destOrd="0" presId="urn:microsoft.com/office/officeart/2005/8/layout/hList1"/>
    <dgm:cxn modelId="{D950797C-1C53-47E3-A164-333B4058938C}" srcId="{8C2187AE-7181-4476-91DC-827B104F0BDA}" destId="{0F45C607-12CF-43D6-9BF2-E1CC476F0643}" srcOrd="1" destOrd="0" parTransId="{59FE50EA-72E0-4519-B5FE-CF7854D0EC96}" sibTransId="{3C6AB2BB-823B-4ED3-8527-AC5B846FC05F}"/>
    <dgm:cxn modelId="{DD632572-A5BC-47E7-9D3C-0B2313C14255}" type="presOf" srcId="{8C2187AE-7181-4476-91DC-827B104F0BDA}" destId="{0B5A924A-2B75-4999-B213-355C15AF30BA}" srcOrd="0" destOrd="0" presId="urn:microsoft.com/office/officeart/2005/8/layout/hList1"/>
    <dgm:cxn modelId="{0D105F41-DB5E-44EE-A3A0-63A9009D572C}" type="presOf" srcId="{D6ED0DE3-F60D-405D-AFD7-886989CA9ED5}" destId="{0FB48A24-507E-4568-9F82-D90A0A15D1BC}" srcOrd="0" destOrd="8" presId="urn:microsoft.com/office/officeart/2005/8/layout/hList1"/>
    <dgm:cxn modelId="{8B079D82-A75B-4980-AFCB-77439A7CC5DD}" srcId="{EDAB6217-AF4F-46C9-AA05-F876007BE591}" destId="{1FDECF14-5DF2-4549-9EA6-FF42FFC32B66}" srcOrd="0" destOrd="0" parTransId="{F62D6579-E66B-4BDE-BF98-3BED7F1972CD}" sibTransId="{ED828964-1976-4BEA-960F-C32D69D44D3F}"/>
    <dgm:cxn modelId="{74A47A0E-9E80-449F-A53C-9A94BC49C4DE}" type="presOf" srcId="{1FDECF14-5DF2-4549-9EA6-FF42FFC32B66}" destId="{7E75C596-3BB6-41C7-AB93-F545A13AF213}" srcOrd="0" destOrd="0" presId="urn:microsoft.com/office/officeart/2005/8/layout/hList1"/>
    <dgm:cxn modelId="{22A82CA0-58C0-4C91-A094-7A7FFE7AFF84}" type="presOf" srcId="{7DF535A8-638F-4794-8BA3-9FAB0153A982}" destId="{0FB48A24-507E-4568-9F82-D90A0A15D1BC}" srcOrd="0" destOrd="9" presId="urn:microsoft.com/office/officeart/2005/8/layout/hList1"/>
    <dgm:cxn modelId="{4C4450AA-51C5-46AE-8E05-CED479633B39}" srcId="{1D8F4503-7F1F-481C-BC42-617137C2073F}" destId="{D8BE3563-B303-462A-BE90-46097C6D4437}" srcOrd="11" destOrd="0" parTransId="{A199FA81-501D-450D-AA54-06656BF3EB1B}" sibTransId="{DAD15BE3-B74F-4497-940C-2DFD3CFCE630}"/>
    <dgm:cxn modelId="{ABCA46E3-EF62-4430-9E31-C90D2BF75CB4}" type="presOf" srcId="{87050C6B-F6B9-4BBF-B50F-BE8ADD26615F}" destId="{0FB48A24-507E-4568-9F82-D90A0A15D1BC}" srcOrd="0" destOrd="6" presId="urn:microsoft.com/office/officeart/2005/8/layout/hList1"/>
    <dgm:cxn modelId="{83EE6380-A153-488A-B4FA-B13DC2EE57AE}" type="presOf" srcId="{F9B9CF4A-459F-42C7-86F8-51E029F2A30F}" destId="{0FB48A24-507E-4568-9F82-D90A0A15D1BC}" srcOrd="0" destOrd="5" presId="urn:microsoft.com/office/officeart/2005/8/layout/hList1"/>
    <dgm:cxn modelId="{19030982-8D3A-4F38-9F35-2FB445A4D625}" type="presOf" srcId="{1D8F4503-7F1F-481C-BC42-617137C2073F}" destId="{B7FD006C-1EBE-4775-B37B-83AD006F9862}" srcOrd="0" destOrd="0" presId="urn:microsoft.com/office/officeart/2005/8/layout/hList1"/>
    <dgm:cxn modelId="{65A1E7BD-1429-47DA-A55E-331D9D011D4B}" srcId="{EDAB6217-AF4F-46C9-AA05-F876007BE591}" destId="{57E85574-2434-4EDA-9ECB-8399A04B6787}" srcOrd="2" destOrd="0" parTransId="{68B22802-D468-4E5A-B685-28D434A4AC8A}" sibTransId="{70F5B521-0B90-4F59-A522-21DF212AE08C}"/>
    <dgm:cxn modelId="{D8ABB90E-941A-4FFD-9668-63A76486227F}" type="presOf" srcId="{57E85574-2434-4EDA-9ECB-8399A04B6787}" destId="{7E75C596-3BB6-41C7-AB93-F545A13AF213}" srcOrd="0" destOrd="2" presId="urn:microsoft.com/office/officeart/2005/8/layout/hList1"/>
    <dgm:cxn modelId="{FF2B6AB9-C3B8-4664-8748-C728C8A24FB8}" srcId="{1D8F4503-7F1F-481C-BC42-617137C2073F}" destId="{D6ED0DE3-F60D-405D-AFD7-886989CA9ED5}" srcOrd="8" destOrd="0" parTransId="{C513DED7-CE28-4874-84CE-6DA215E8F2FF}" sibTransId="{B9B767D4-762E-4910-BBB6-D98EC16ABD56}"/>
    <dgm:cxn modelId="{71DC7FAC-CFF3-4D11-BA3F-D81A35639DA2}" type="presOf" srcId="{0F45C607-12CF-43D6-9BF2-E1CC476F0643}" destId="{98E0D97C-2698-42BB-B833-FD0B55F13C27}" srcOrd="0" destOrd="1" presId="urn:microsoft.com/office/officeart/2005/8/layout/hList1"/>
    <dgm:cxn modelId="{0521D06C-53B6-4363-8169-8B1D1D0CA57F}" type="presOf" srcId="{32A3CD92-7125-4904-AFBB-E5C819AB9E16}" destId="{0FB48A24-507E-4568-9F82-D90A0A15D1BC}" srcOrd="0" destOrd="0" presId="urn:microsoft.com/office/officeart/2005/8/layout/hList1"/>
    <dgm:cxn modelId="{D3E20810-399B-4D54-9031-CE4F10160494}" type="presOf" srcId="{A760D76C-337E-483D-BD18-307B68CD3EF7}" destId="{0FB48A24-507E-4568-9F82-D90A0A15D1BC}" srcOrd="0" destOrd="2" presId="urn:microsoft.com/office/officeart/2005/8/layout/hList1"/>
    <dgm:cxn modelId="{FBA68EC0-DA50-4BFD-B2E9-7F7401AAEF05}" type="presParOf" srcId="{4D1F4D7C-4B85-4F45-9A44-F92D93579C8C}" destId="{FD6472F0-CE28-4245-B4A6-FF7A0A141F97}" srcOrd="0" destOrd="0" presId="urn:microsoft.com/office/officeart/2005/8/layout/hList1"/>
    <dgm:cxn modelId="{B6DFDA05-6730-4080-B43A-60D2F5E6AE52}" type="presParOf" srcId="{FD6472F0-CE28-4245-B4A6-FF7A0A141F97}" destId="{B7FD006C-1EBE-4775-B37B-83AD006F9862}" srcOrd="0" destOrd="0" presId="urn:microsoft.com/office/officeart/2005/8/layout/hList1"/>
    <dgm:cxn modelId="{FA8E4F02-BE22-4DA2-906E-17C3D8AB3C67}" type="presParOf" srcId="{FD6472F0-CE28-4245-B4A6-FF7A0A141F97}" destId="{0FB48A24-507E-4568-9F82-D90A0A15D1BC}" srcOrd="1" destOrd="0" presId="urn:microsoft.com/office/officeart/2005/8/layout/hList1"/>
    <dgm:cxn modelId="{34CE896D-888E-4492-9582-B30C540EBB72}" type="presParOf" srcId="{4D1F4D7C-4B85-4F45-9A44-F92D93579C8C}" destId="{30205823-8E47-4E11-B8C5-96AA80F0B1D4}" srcOrd="1" destOrd="0" presId="urn:microsoft.com/office/officeart/2005/8/layout/hList1"/>
    <dgm:cxn modelId="{C285577F-2195-4165-8CAA-E3C852C2103A}" type="presParOf" srcId="{4D1F4D7C-4B85-4F45-9A44-F92D93579C8C}" destId="{959C1DF9-6D05-41F3-BE12-567AFAC673BC}" srcOrd="2" destOrd="0" presId="urn:microsoft.com/office/officeart/2005/8/layout/hList1"/>
    <dgm:cxn modelId="{CCBC4DDB-C2BB-4E31-A281-39020C6E564E}" type="presParOf" srcId="{959C1DF9-6D05-41F3-BE12-567AFAC673BC}" destId="{FC23E1F4-BDBC-4273-B954-D115EA8F7898}" srcOrd="0" destOrd="0" presId="urn:microsoft.com/office/officeart/2005/8/layout/hList1"/>
    <dgm:cxn modelId="{4FB096EE-4595-4CAE-979F-2B94B04819AF}" type="presParOf" srcId="{959C1DF9-6D05-41F3-BE12-567AFAC673BC}" destId="{7E75C596-3BB6-41C7-AB93-F545A13AF213}" srcOrd="1" destOrd="0" presId="urn:microsoft.com/office/officeart/2005/8/layout/hList1"/>
    <dgm:cxn modelId="{7467DDFB-5F95-4965-AF84-2B17AFCB7239}" type="presParOf" srcId="{4D1F4D7C-4B85-4F45-9A44-F92D93579C8C}" destId="{49378889-6A6F-44F9-BC40-49044685A827}" srcOrd="3" destOrd="0" presId="urn:microsoft.com/office/officeart/2005/8/layout/hList1"/>
    <dgm:cxn modelId="{DE6E8B7A-0CED-45F9-845B-80EF5BF07045}" type="presParOf" srcId="{4D1F4D7C-4B85-4F45-9A44-F92D93579C8C}" destId="{1E5D1D9B-8F19-4B34-B398-32D9180F69D9}" srcOrd="4" destOrd="0" presId="urn:microsoft.com/office/officeart/2005/8/layout/hList1"/>
    <dgm:cxn modelId="{70B73DAB-9F86-45D3-BCBE-75CE6ECDF121}" type="presParOf" srcId="{1E5D1D9B-8F19-4B34-B398-32D9180F69D9}" destId="{0B5A924A-2B75-4999-B213-355C15AF30BA}" srcOrd="0" destOrd="0" presId="urn:microsoft.com/office/officeart/2005/8/layout/hList1"/>
    <dgm:cxn modelId="{0933792B-03F3-4A1D-AC32-C1C4C07D5D1B}" type="presParOf" srcId="{1E5D1D9B-8F19-4B34-B398-32D9180F69D9}" destId="{98E0D97C-2698-42BB-B833-FD0B55F13C27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98C17D-40C7-49C5-9155-3BCC00FEE27D}">
      <dsp:nvSpPr>
        <dsp:cNvPr id="0" name=""/>
        <dsp:cNvSpPr/>
      </dsp:nvSpPr>
      <dsp:spPr>
        <a:xfrm>
          <a:off x="0" y="0"/>
          <a:ext cx="906562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77B329-EC93-4BBE-94F5-4FD21EA6F18E}">
      <dsp:nvSpPr>
        <dsp:cNvPr id="0" name=""/>
        <dsp:cNvSpPr/>
      </dsp:nvSpPr>
      <dsp:spPr>
        <a:xfrm>
          <a:off x="0" y="0"/>
          <a:ext cx="1549300" cy="8637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780" tIns="144780" rIns="144780" bIns="144780" numCol="1" spcCol="1270" anchor="t" anchorCtr="0">
          <a:noAutofit/>
        </a:bodyPr>
        <a:lstStyle/>
        <a:p>
          <a:pPr lvl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/>
            <a:t>26,7%</a:t>
          </a:r>
          <a:endParaRPr lang="ru-RU" sz="3800" kern="1200" dirty="0"/>
        </a:p>
      </dsp:txBody>
      <dsp:txXfrm>
        <a:off x="0" y="0"/>
        <a:ext cx="1549300" cy="863799"/>
      </dsp:txXfrm>
    </dsp:sp>
    <dsp:sp modelId="{3D81B2FA-42E7-406F-B206-89094BD55A65}">
      <dsp:nvSpPr>
        <dsp:cNvPr id="0" name=""/>
        <dsp:cNvSpPr/>
      </dsp:nvSpPr>
      <dsp:spPr>
        <a:xfrm>
          <a:off x="1665498" y="39225"/>
          <a:ext cx="7394320" cy="7845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отсутствие необходимой информации об услугах (формы заявлений, порядок предоставления и др.);</a:t>
          </a:r>
          <a:br>
            <a:rPr lang="ru-RU" sz="1200" kern="1200" dirty="0" smtClean="0"/>
          </a:br>
          <a:r>
            <a:rPr lang="ru-RU" sz="1200" kern="1200" dirty="0" smtClean="0"/>
            <a:t>отсутствие возможности получить консультацию или справочную информацию в органах, предоставляющих услуги;</a:t>
          </a:r>
          <a:br>
            <a:rPr lang="ru-RU" sz="1200" kern="1200" dirty="0" smtClean="0"/>
          </a:br>
          <a:r>
            <a:rPr lang="ru-RU" sz="1200" kern="1200" dirty="0" smtClean="0"/>
            <a:t>дороговизна услуг (пошлин, платежей)</a:t>
          </a:r>
        </a:p>
      </dsp:txBody>
      <dsp:txXfrm>
        <a:off x="1665498" y="39225"/>
        <a:ext cx="7394320" cy="784505"/>
      </dsp:txXfrm>
    </dsp:sp>
    <dsp:sp modelId="{165FEBFF-A64F-40D2-895A-B0B54A774E68}">
      <dsp:nvSpPr>
        <dsp:cNvPr id="0" name=""/>
        <dsp:cNvSpPr/>
      </dsp:nvSpPr>
      <dsp:spPr>
        <a:xfrm>
          <a:off x="2868419" y="0"/>
          <a:ext cx="619720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82BC36-8F22-4681-B698-69F425E4E6A4}">
      <dsp:nvSpPr>
        <dsp:cNvPr id="0" name=""/>
        <dsp:cNvSpPr/>
      </dsp:nvSpPr>
      <dsp:spPr>
        <a:xfrm>
          <a:off x="0" y="863799"/>
          <a:ext cx="906562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B62AF4-9FB2-41BA-A98B-6406486A9AEA}">
      <dsp:nvSpPr>
        <dsp:cNvPr id="0" name=""/>
        <dsp:cNvSpPr/>
      </dsp:nvSpPr>
      <dsp:spPr>
        <a:xfrm>
          <a:off x="0" y="863799"/>
          <a:ext cx="1515658" cy="8637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780" tIns="144780" rIns="144780" bIns="144780" numCol="1" spcCol="1270" anchor="t" anchorCtr="0">
          <a:noAutofit/>
        </a:bodyPr>
        <a:lstStyle/>
        <a:p>
          <a:pPr lvl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/>
            <a:t>20,0%</a:t>
          </a:r>
        </a:p>
      </dsp:txBody>
      <dsp:txXfrm>
        <a:off x="0" y="863799"/>
        <a:ext cx="1515658" cy="863799"/>
      </dsp:txXfrm>
    </dsp:sp>
    <dsp:sp modelId="{E6A941C1-5E07-43C7-8379-80E9BB6D3323}">
      <dsp:nvSpPr>
        <dsp:cNvPr id="0" name=""/>
        <dsp:cNvSpPr/>
      </dsp:nvSpPr>
      <dsp:spPr>
        <a:xfrm>
          <a:off x="1629333" y="896740"/>
          <a:ext cx="7430906" cy="7971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l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200" kern="1200" dirty="0" smtClean="0"/>
            <a:t>требование избыточных документов, сведений;  ошибки в конечном результате предоставления услуги;</a:t>
          </a:r>
        </a:p>
        <a:p>
          <a:pPr lvl="0" algn="l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200" kern="1200" dirty="0" smtClean="0"/>
            <a:t>сложность заполнения официальных форм (бланков); неудобный режим работы органа власти;</a:t>
          </a:r>
        </a:p>
        <a:p>
          <a:pPr lvl="0" algn="l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200" kern="1200" dirty="0" smtClean="0"/>
            <a:t>большие очереди, недостаточный профессиональный уровень работников учреждений;</a:t>
          </a:r>
        </a:p>
        <a:p>
          <a:pPr lvl="0" algn="l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200" kern="1200" dirty="0" smtClean="0"/>
            <a:t>низкая культура работников учреждений</a:t>
          </a:r>
          <a:endParaRPr lang="ru-RU" sz="1200" kern="1200" dirty="0"/>
        </a:p>
      </dsp:txBody>
      <dsp:txXfrm>
        <a:off x="1629333" y="896740"/>
        <a:ext cx="7430906" cy="797140"/>
      </dsp:txXfrm>
    </dsp:sp>
    <dsp:sp modelId="{DF941ADD-A852-4ACB-9D30-FF3ABB8CF93D}">
      <dsp:nvSpPr>
        <dsp:cNvPr id="0" name=""/>
        <dsp:cNvSpPr/>
      </dsp:nvSpPr>
      <dsp:spPr>
        <a:xfrm>
          <a:off x="3002987" y="0"/>
          <a:ext cx="606263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540617F-32AC-4D20-A46D-204131D0B7B5}">
      <dsp:nvSpPr>
        <dsp:cNvPr id="0" name=""/>
        <dsp:cNvSpPr/>
      </dsp:nvSpPr>
      <dsp:spPr>
        <a:xfrm>
          <a:off x="0" y="1727598"/>
          <a:ext cx="906562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A48B88-0A84-4993-9DEB-BD640CE6E481}">
      <dsp:nvSpPr>
        <dsp:cNvPr id="0" name=""/>
        <dsp:cNvSpPr/>
      </dsp:nvSpPr>
      <dsp:spPr>
        <a:xfrm>
          <a:off x="0" y="1727598"/>
          <a:ext cx="1517429" cy="8637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780" tIns="144780" rIns="144780" bIns="144780" numCol="1" spcCol="1270" anchor="t" anchorCtr="0">
          <a:noAutofit/>
        </a:bodyPr>
        <a:lstStyle/>
        <a:p>
          <a:pPr lvl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/>
            <a:t>13,3%</a:t>
          </a:r>
          <a:endParaRPr lang="ru-RU" sz="3800" kern="1200" dirty="0"/>
        </a:p>
      </dsp:txBody>
      <dsp:txXfrm>
        <a:off x="0" y="1727598"/>
        <a:ext cx="1517429" cy="863799"/>
      </dsp:txXfrm>
    </dsp:sp>
    <dsp:sp modelId="{8CA677E5-FF0F-4ADD-924F-8C22ED0D4452}">
      <dsp:nvSpPr>
        <dsp:cNvPr id="0" name=""/>
        <dsp:cNvSpPr/>
      </dsp:nvSpPr>
      <dsp:spPr>
        <a:xfrm>
          <a:off x="1631236" y="1766823"/>
          <a:ext cx="7426841" cy="7845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хождение по многим кабинетам (или учреждениям);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избирательное отношение к заявителям («одни заявители важнее других»)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 dirty="0"/>
        </a:p>
      </dsp:txBody>
      <dsp:txXfrm>
        <a:off x="1631236" y="1766823"/>
        <a:ext cx="7426841" cy="784505"/>
      </dsp:txXfrm>
    </dsp:sp>
    <dsp:sp modelId="{848D79B7-F538-465D-8355-429941AA829C}">
      <dsp:nvSpPr>
        <dsp:cNvPr id="0" name=""/>
        <dsp:cNvSpPr/>
      </dsp:nvSpPr>
      <dsp:spPr>
        <a:xfrm>
          <a:off x="2995905" y="0"/>
          <a:ext cx="606971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5A94CD-9FDA-4A8F-9564-A96399CBCE31}">
      <dsp:nvSpPr>
        <dsp:cNvPr id="0" name=""/>
        <dsp:cNvSpPr/>
      </dsp:nvSpPr>
      <dsp:spPr>
        <a:xfrm>
          <a:off x="0" y="2591397"/>
          <a:ext cx="906562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42B913-EA4E-4CC0-BDC1-9585E0695822}">
      <dsp:nvSpPr>
        <dsp:cNvPr id="0" name=""/>
        <dsp:cNvSpPr/>
      </dsp:nvSpPr>
      <dsp:spPr>
        <a:xfrm>
          <a:off x="0" y="2591397"/>
          <a:ext cx="1520970" cy="8637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780" tIns="144780" rIns="144780" bIns="144780" numCol="1" spcCol="1270" anchor="t" anchorCtr="0">
          <a:noAutofit/>
        </a:bodyPr>
        <a:lstStyle/>
        <a:p>
          <a:pPr lvl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/>
            <a:t>6,7%</a:t>
          </a:r>
          <a:endParaRPr lang="ru-RU" sz="3800" kern="1200" dirty="0"/>
        </a:p>
      </dsp:txBody>
      <dsp:txXfrm>
        <a:off x="0" y="2591397"/>
        <a:ext cx="1520970" cy="863799"/>
      </dsp:txXfrm>
    </dsp:sp>
    <dsp:sp modelId="{F7996181-09EA-47B8-9F87-EF8BAF241A26}">
      <dsp:nvSpPr>
        <dsp:cNvPr id="0" name=""/>
        <dsp:cNvSpPr/>
      </dsp:nvSpPr>
      <dsp:spPr>
        <a:xfrm>
          <a:off x="1594687" y="2630623"/>
          <a:ext cx="7423220" cy="7845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отсутствие наглядной информации о порядке получения услуги (на стендах, на официальных сайтах органов власти и т.д.)</a:t>
          </a:r>
          <a:endParaRPr lang="ru-RU" sz="1300" kern="1200" dirty="0"/>
        </a:p>
      </dsp:txBody>
      <dsp:txXfrm>
        <a:off x="1594687" y="2630623"/>
        <a:ext cx="7423220" cy="784505"/>
      </dsp:txXfrm>
    </dsp:sp>
    <dsp:sp modelId="{F9F2C633-842F-4E85-9740-4175F2EC3B19}">
      <dsp:nvSpPr>
        <dsp:cNvPr id="0" name=""/>
        <dsp:cNvSpPr/>
      </dsp:nvSpPr>
      <dsp:spPr>
        <a:xfrm>
          <a:off x="1520970" y="3415128"/>
          <a:ext cx="608388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FD006C-1EBE-4775-B37B-83AD006F9862}">
      <dsp:nvSpPr>
        <dsp:cNvPr id="0" name=""/>
        <dsp:cNvSpPr/>
      </dsp:nvSpPr>
      <dsp:spPr>
        <a:xfrm>
          <a:off x="3384" y="76263"/>
          <a:ext cx="3299494" cy="8863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13792" rIns="199136" bIns="113792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Отлично - 100%</a:t>
          </a:r>
          <a:endParaRPr lang="ru-RU" sz="2800" b="1" kern="1200" dirty="0"/>
        </a:p>
      </dsp:txBody>
      <dsp:txXfrm>
        <a:off x="3384" y="76263"/>
        <a:ext cx="3299494" cy="886302"/>
      </dsp:txXfrm>
    </dsp:sp>
    <dsp:sp modelId="{0FB48A24-507E-4568-9F82-D90A0A15D1BC}">
      <dsp:nvSpPr>
        <dsp:cNvPr id="0" name=""/>
        <dsp:cNvSpPr/>
      </dsp:nvSpPr>
      <dsp:spPr>
        <a:xfrm>
          <a:off x="3384" y="962566"/>
          <a:ext cx="3299494" cy="36234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b="0" i="0" u="none" kern="1200" dirty="0" smtClean="0"/>
            <a:t>г. Бердск</a:t>
          </a:r>
          <a:endParaRPr lang="ru-RU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b="0" i="0" u="none" kern="1200" dirty="0" smtClean="0"/>
            <a:t>Барабинский район</a:t>
          </a:r>
          <a:endParaRPr lang="ru-RU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b="0" i="0" u="none" kern="1200" dirty="0" err="1" smtClean="0"/>
            <a:t>Искитимский</a:t>
          </a:r>
          <a:r>
            <a:rPr lang="ru-RU" sz="1500" b="0" i="0" u="none" kern="1200" dirty="0" smtClean="0"/>
            <a:t> район</a:t>
          </a:r>
          <a:endParaRPr lang="ru-RU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b="0" i="0" u="none" kern="1200" dirty="0" smtClean="0"/>
            <a:t>Карасукский район</a:t>
          </a:r>
          <a:endParaRPr lang="ru-RU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b="0" i="0" u="none" kern="1200" dirty="0" smtClean="0"/>
            <a:t>Коченевский район</a:t>
          </a:r>
          <a:endParaRPr lang="ru-RU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b="0" i="0" u="none" kern="1200" dirty="0" err="1" smtClean="0"/>
            <a:t>Кочковский</a:t>
          </a:r>
          <a:r>
            <a:rPr lang="ru-RU" sz="1500" b="0" i="0" u="none" kern="1200" dirty="0" smtClean="0"/>
            <a:t> район</a:t>
          </a:r>
          <a:endParaRPr lang="ru-RU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b="0" i="0" u="none" kern="1200" dirty="0" smtClean="0"/>
            <a:t>Куйбышевский район</a:t>
          </a:r>
          <a:endParaRPr lang="ru-RU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b="0" i="0" u="none" kern="1200" dirty="0" err="1" smtClean="0"/>
            <a:t>Купинский</a:t>
          </a:r>
          <a:r>
            <a:rPr lang="ru-RU" sz="1500" b="0" i="0" u="none" kern="1200" dirty="0" smtClean="0"/>
            <a:t> район</a:t>
          </a:r>
          <a:endParaRPr lang="ru-RU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b="0" i="0" u="none" kern="1200" dirty="0" err="1" smtClean="0"/>
            <a:t>Маслянинский</a:t>
          </a:r>
          <a:r>
            <a:rPr lang="ru-RU" sz="1500" b="0" i="0" u="none" kern="1200" dirty="0" smtClean="0"/>
            <a:t> район</a:t>
          </a:r>
          <a:endParaRPr lang="ru-RU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b="0" i="0" u="none" kern="1200" dirty="0" smtClean="0"/>
            <a:t>Татарский район</a:t>
          </a:r>
          <a:endParaRPr lang="ru-RU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b="0" i="0" u="none" kern="1200" dirty="0" err="1" smtClean="0"/>
            <a:t>Убинский</a:t>
          </a:r>
          <a:r>
            <a:rPr lang="ru-RU" sz="1500" b="0" i="0" u="none" kern="1200" dirty="0" smtClean="0"/>
            <a:t> район</a:t>
          </a:r>
          <a:endParaRPr lang="ru-RU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b="0" i="0" u="none" kern="1200" dirty="0" err="1" smtClean="0"/>
            <a:t>Чановский</a:t>
          </a:r>
          <a:r>
            <a:rPr lang="ru-RU" sz="1500" b="0" i="0" u="none" kern="1200" dirty="0" smtClean="0"/>
            <a:t> район</a:t>
          </a:r>
          <a:endParaRPr lang="ru-RU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b="0" i="0" u="none" kern="1200" dirty="0" err="1" smtClean="0"/>
            <a:t>Черепановский</a:t>
          </a:r>
          <a:r>
            <a:rPr lang="ru-RU" sz="1500" b="0" i="0" u="none" kern="1200" dirty="0" smtClean="0"/>
            <a:t> район</a:t>
          </a:r>
          <a:endParaRPr lang="ru-RU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b="0" i="0" u="none" kern="1200" dirty="0" err="1" smtClean="0"/>
            <a:t>Чулымский</a:t>
          </a:r>
          <a:r>
            <a:rPr lang="ru-RU" sz="1500" b="0" i="0" u="none" kern="1200" dirty="0" smtClean="0"/>
            <a:t> район</a:t>
          </a:r>
          <a:endParaRPr lang="ru-RU" sz="1500" kern="1200" dirty="0"/>
        </a:p>
      </dsp:txBody>
      <dsp:txXfrm>
        <a:off x="3384" y="962566"/>
        <a:ext cx="3299494" cy="3623400"/>
      </dsp:txXfrm>
    </dsp:sp>
    <dsp:sp modelId="{FC23E1F4-BDBC-4273-B954-D115EA8F7898}">
      <dsp:nvSpPr>
        <dsp:cNvPr id="0" name=""/>
        <dsp:cNvSpPr/>
      </dsp:nvSpPr>
      <dsp:spPr>
        <a:xfrm>
          <a:off x="3764807" y="76263"/>
          <a:ext cx="3299494" cy="8863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Соответствует Указу №601 (</a:t>
          </a:r>
          <a:r>
            <a:rPr lang="en-US" sz="2400" b="1" kern="1200" dirty="0" smtClean="0"/>
            <a:t>&gt;90%)</a:t>
          </a:r>
          <a:endParaRPr lang="ru-RU" sz="2400" b="1" kern="1200" dirty="0"/>
        </a:p>
      </dsp:txBody>
      <dsp:txXfrm>
        <a:off x="3764807" y="76263"/>
        <a:ext cx="3299494" cy="886302"/>
      </dsp:txXfrm>
    </dsp:sp>
    <dsp:sp modelId="{7E75C596-3BB6-41C7-AB93-F545A13AF213}">
      <dsp:nvSpPr>
        <dsp:cNvPr id="0" name=""/>
        <dsp:cNvSpPr/>
      </dsp:nvSpPr>
      <dsp:spPr>
        <a:xfrm>
          <a:off x="3764807" y="962566"/>
          <a:ext cx="3299494" cy="36234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0" i="0" u="none" kern="1200" dirty="0" smtClean="0"/>
            <a:t>г. Новосибирск (Зыряновский) - 93,3%</a:t>
          </a:r>
          <a:endParaRPr lang="ru-RU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0" i="0" u="none" kern="1200" dirty="0" smtClean="0"/>
            <a:t>г. Новосибирск (пл. Труда) - 92,7 %</a:t>
          </a:r>
          <a:endParaRPr lang="ru-RU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0" i="0" u="none" kern="1200" dirty="0" smtClean="0"/>
            <a:t>г. Обь	 - 90%</a:t>
          </a:r>
          <a:endParaRPr lang="ru-RU" sz="2000" kern="1200" dirty="0"/>
        </a:p>
      </dsp:txBody>
      <dsp:txXfrm>
        <a:off x="3764807" y="962566"/>
        <a:ext cx="3299494" cy="3623400"/>
      </dsp:txXfrm>
    </dsp:sp>
    <dsp:sp modelId="{0B5A924A-2B75-4999-B213-355C15AF30BA}">
      <dsp:nvSpPr>
        <dsp:cNvPr id="0" name=""/>
        <dsp:cNvSpPr/>
      </dsp:nvSpPr>
      <dsp:spPr>
        <a:xfrm>
          <a:off x="7526230" y="76263"/>
          <a:ext cx="3299494" cy="8863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Не соответствует Указу №601 (</a:t>
          </a:r>
          <a:r>
            <a:rPr lang="en-US" sz="2400" b="1" kern="1200" dirty="0" smtClean="0"/>
            <a:t>&lt;</a:t>
          </a:r>
          <a:r>
            <a:rPr lang="ru-RU" sz="2400" b="1" kern="1200" dirty="0" smtClean="0"/>
            <a:t>90%)</a:t>
          </a:r>
          <a:endParaRPr lang="ru-RU" sz="2400" b="1" kern="1200" dirty="0"/>
        </a:p>
      </dsp:txBody>
      <dsp:txXfrm>
        <a:off x="7526230" y="76263"/>
        <a:ext cx="3299494" cy="886302"/>
      </dsp:txXfrm>
    </dsp:sp>
    <dsp:sp modelId="{98E0D97C-2698-42BB-B833-FD0B55F13C27}">
      <dsp:nvSpPr>
        <dsp:cNvPr id="0" name=""/>
        <dsp:cNvSpPr/>
      </dsp:nvSpPr>
      <dsp:spPr>
        <a:xfrm>
          <a:off x="7526230" y="962566"/>
          <a:ext cx="3299494" cy="36234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0" i="0" u="none" kern="1200" dirty="0" err="1" smtClean="0"/>
            <a:t>Мошковский</a:t>
          </a:r>
          <a:r>
            <a:rPr lang="ru-RU" sz="2000" b="0" i="0" u="none" kern="1200" dirty="0" smtClean="0"/>
            <a:t> район	 - 86,7 %</a:t>
          </a:r>
          <a:endParaRPr lang="ru-RU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0" i="0" u="none" kern="1200" dirty="0" smtClean="0"/>
            <a:t>Тогучинский район - 85,0%</a:t>
          </a:r>
          <a:endParaRPr lang="ru-RU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0" i="0" u="none" kern="1200" dirty="0" smtClean="0"/>
            <a:t>г. Новосибирск (Железнодорожный) 	- 75%</a:t>
          </a:r>
          <a:endParaRPr lang="ru-RU" sz="2000" kern="1200" dirty="0"/>
        </a:p>
      </dsp:txBody>
      <dsp:txXfrm>
        <a:off x="7526230" y="962566"/>
        <a:ext cx="3299494" cy="36234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29837" cy="498853"/>
          </a:xfrm>
          <a:prstGeom prst="rect">
            <a:avLst/>
          </a:prstGeom>
        </p:spPr>
        <p:txBody>
          <a:bodyPr vert="horz" lIns="90718" tIns="45359" rIns="90718" bIns="45359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2" y="0"/>
            <a:ext cx="2929837" cy="498853"/>
          </a:xfrm>
          <a:prstGeom prst="rect">
            <a:avLst/>
          </a:prstGeom>
        </p:spPr>
        <p:txBody>
          <a:bodyPr vert="horz" lIns="90718" tIns="45359" rIns="90718" bIns="45359" rtlCol="0"/>
          <a:lstStyle>
            <a:lvl1pPr algn="r">
              <a:defRPr sz="1200"/>
            </a:lvl1pPr>
          </a:lstStyle>
          <a:p>
            <a:fld id="{1A9BCE0C-CD74-4A59-802C-6D2F8C15331A}" type="datetimeFigureOut">
              <a:rPr lang="ru-RU" smtClean="0"/>
              <a:pPr/>
              <a:t>21.12.2015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43664"/>
            <a:ext cx="2929837" cy="498852"/>
          </a:xfrm>
          <a:prstGeom prst="rect">
            <a:avLst/>
          </a:prstGeom>
        </p:spPr>
        <p:txBody>
          <a:bodyPr vert="horz" lIns="90718" tIns="45359" rIns="90718" bIns="45359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2" y="9443664"/>
            <a:ext cx="2929837" cy="498852"/>
          </a:xfrm>
          <a:prstGeom prst="rect">
            <a:avLst/>
          </a:prstGeom>
        </p:spPr>
        <p:txBody>
          <a:bodyPr vert="horz" lIns="90718" tIns="45359" rIns="90718" bIns="45359" rtlCol="0" anchor="b"/>
          <a:lstStyle>
            <a:lvl1pPr algn="r">
              <a:defRPr sz="1200"/>
            </a:lvl1pPr>
          </a:lstStyle>
          <a:p>
            <a:fld id="{7798501B-77B5-4365-9881-C6E19A3C1E4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14561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29837" cy="498853"/>
          </a:xfrm>
          <a:prstGeom prst="rect">
            <a:avLst/>
          </a:prstGeom>
        </p:spPr>
        <p:txBody>
          <a:bodyPr vert="horz" lIns="90718" tIns="45359" rIns="90718" bIns="45359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2" y="0"/>
            <a:ext cx="2929837" cy="498853"/>
          </a:xfrm>
          <a:prstGeom prst="rect">
            <a:avLst/>
          </a:prstGeom>
        </p:spPr>
        <p:txBody>
          <a:bodyPr vert="horz" lIns="90718" tIns="45359" rIns="90718" bIns="45359" rtlCol="0"/>
          <a:lstStyle>
            <a:lvl1pPr algn="r">
              <a:defRPr sz="1200"/>
            </a:lvl1pPr>
          </a:lstStyle>
          <a:p>
            <a:fld id="{F04FDEA8-CBB8-46CC-9562-028963DBC55A}" type="datetimeFigureOut">
              <a:rPr lang="ru-RU" smtClean="0"/>
              <a:pPr/>
              <a:t>21.12.2015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96875" y="1241425"/>
            <a:ext cx="5967413" cy="33575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18" tIns="45359" rIns="90718" bIns="45359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4834"/>
            <a:ext cx="5408930" cy="3914865"/>
          </a:xfrm>
          <a:prstGeom prst="rect">
            <a:avLst/>
          </a:prstGeom>
        </p:spPr>
        <p:txBody>
          <a:bodyPr vert="horz" lIns="90718" tIns="45359" rIns="90718" bIns="45359" rtlCol="0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3664"/>
            <a:ext cx="2929837" cy="498852"/>
          </a:xfrm>
          <a:prstGeom prst="rect">
            <a:avLst/>
          </a:prstGeom>
        </p:spPr>
        <p:txBody>
          <a:bodyPr vert="horz" lIns="90718" tIns="45359" rIns="90718" bIns="45359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2" y="9443664"/>
            <a:ext cx="2929837" cy="498852"/>
          </a:xfrm>
          <a:prstGeom prst="rect">
            <a:avLst/>
          </a:prstGeom>
        </p:spPr>
        <p:txBody>
          <a:bodyPr vert="horz" lIns="90718" tIns="45359" rIns="90718" bIns="45359" rtlCol="0" anchor="b"/>
          <a:lstStyle>
            <a:lvl1pPr algn="r">
              <a:defRPr sz="1200"/>
            </a:lvl1pPr>
          </a:lstStyle>
          <a:p>
            <a:fld id="{FC8BD8E7-1312-41F3-99C4-6DA5AF89196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2084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BD8E7-1312-41F3-99C4-6DA5AF891969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01349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8200" y="1600200"/>
            <a:ext cx="10515600" cy="224028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38200" y="3854659"/>
            <a:ext cx="10515600" cy="1143000"/>
          </a:xfrm>
        </p:spPr>
        <p:txBody>
          <a:bodyPr>
            <a:normAutofit/>
          </a:bodyPr>
          <a:lstStyle>
            <a:lvl1pPr marL="0" indent="0" algn="ctr">
              <a:buNone/>
              <a:defRPr sz="2000" cap="all" spc="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304800" y="304800"/>
            <a:ext cx="11582400" cy="62484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8862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8153400" y="0"/>
            <a:ext cx="40386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532813" y="4591761"/>
            <a:ext cx="3125787" cy="1580440"/>
          </a:xfrm>
        </p:spPr>
        <p:txBody>
          <a:bodyPr/>
          <a:lstStyle>
            <a:lvl1pPr marL="0" indent="0">
              <a:spcBef>
                <a:spcPts val="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32813" y="1714500"/>
            <a:ext cx="3125787" cy="2877260"/>
          </a:xfrm>
        </p:spPr>
        <p:txBody>
          <a:bodyPr anchor="b">
            <a:normAutofit/>
          </a:bodyPr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6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8101584" cy="6857999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7249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715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457200"/>
            <a:ext cx="1943100" cy="57197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24000" y="457200"/>
            <a:ext cx="7048500" cy="57197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46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 с карти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0" y="4800600"/>
            <a:ext cx="12192000" cy="2057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30032" y="5115656"/>
            <a:ext cx="9328568" cy="914400"/>
          </a:xfrm>
        </p:spPr>
        <p:txBody>
          <a:bodyPr anchor="b">
            <a:normAutofit/>
          </a:bodyPr>
          <a:lstStyle>
            <a:lvl1pPr algn="ctr">
              <a:defRPr sz="4400" spc="-50" baseline="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17659" y="6064115"/>
            <a:ext cx="9342999" cy="5715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000" cap="all" spc="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9" name="Рисунок 2"/>
          <p:cNvSpPr>
            <a:spLocks noGrp="1"/>
          </p:cNvSpPr>
          <p:nvPr>
            <p:ph type="pic" idx="10"/>
          </p:nvPr>
        </p:nvSpPr>
        <p:spPr>
          <a:xfrm>
            <a:off x="1" y="1"/>
            <a:ext cx="4023360" cy="4745736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3" name="Рисунок 2"/>
          <p:cNvSpPr>
            <a:spLocks noGrp="1"/>
          </p:cNvSpPr>
          <p:nvPr>
            <p:ph type="pic" idx="11"/>
          </p:nvPr>
        </p:nvSpPr>
        <p:spPr>
          <a:xfrm>
            <a:off x="4084320" y="1"/>
            <a:ext cx="4023360" cy="4745736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4" name="Рисунок 2"/>
          <p:cNvSpPr>
            <a:spLocks noGrp="1"/>
          </p:cNvSpPr>
          <p:nvPr>
            <p:ph type="pic" idx="12"/>
          </p:nvPr>
        </p:nvSpPr>
        <p:spPr>
          <a:xfrm>
            <a:off x="8168640" y="1"/>
            <a:ext cx="4023360" cy="4745736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3745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2444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304800" y="304800"/>
            <a:ext cx="11582400" cy="62484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2514600"/>
            <a:ext cx="10515600" cy="2743200"/>
          </a:xfrm>
        </p:spPr>
        <p:txBody>
          <a:bodyPr anchor="b">
            <a:normAutofit/>
          </a:bodyPr>
          <a:lstStyle>
            <a:lvl1pPr algn="ctr">
              <a:defRPr sz="4400" spc="-50" baseline="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5257800"/>
            <a:ext cx="10515600" cy="9144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000" cap="all" spc="5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06778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24000" y="1714500"/>
            <a:ext cx="4495800" cy="446227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714500"/>
            <a:ext cx="4495800" cy="446227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4567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7048" y="1733162"/>
            <a:ext cx="4498848" cy="6858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 cap="all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527048" y="2481943"/>
            <a:ext cx="4498848" cy="369025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733162"/>
            <a:ext cx="4498848" cy="6858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 cap="all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481943"/>
            <a:ext cx="4498848" cy="369025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790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8976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681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1812" y="1714498"/>
            <a:ext cx="3506788" cy="2880360"/>
          </a:xfrm>
        </p:spPr>
        <p:txBody>
          <a:bodyPr anchor="b">
            <a:normAutofit/>
          </a:bodyPr>
          <a:lstStyle>
            <a:lvl1pPr>
              <a:defRPr sz="30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0352" y="457200"/>
            <a:ext cx="7242111" cy="5715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51812" y="4590288"/>
            <a:ext cx="3514564" cy="1581912"/>
          </a:xfrm>
        </p:spPr>
        <p:txBody>
          <a:bodyPr/>
          <a:lstStyle>
            <a:lvl1pPr marL="0" indent="0">
              <a:spcBef>
                <a:spcPts val="8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737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6583680"/>
            <a:ext cx="12192000" cy="2743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4572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4000" y="1714500"/>
            <a:ext cx="9144000" cy="4457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187908" y="6601556"/>
            <a:ext cx="1534064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523999" y="6601556"/>
            <a:ext cx="6491381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894499" y="6601556"/>
            <a:ext cx="773502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3259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 cap="all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SzPct val="100000"/>
        <a:buFont typeface="Arial" pitchFamily="34" charset="0"/>
        <a:buChar char="▪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Arial" pitchFamily="34" charset="0"/>
        <a:buChar char="▪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pos="3840" userDrawn="1">
          <p15:clr>
            <a:srgbClr val="F26B43"/>
          </p15:clr>
        </p15:guide>
        <p15:guide id="4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"/>
          <p:cNvGrpSpPr>
            <a:grpSpLocks/>
          </p:cNvGrpSpPr>
          <p:nvPr/>
        </p:nvGrpSpPr>
        <p:grpSpPr bwMode="auto">
          <a:xfrm rot="2969062">
            <a:off x="6851195" y="159853"/>
            <a:ext cx="1584325" cy="1584325"/>
            <a:chOff x="3197" y="1570"/>
            <a:chExt cx="2088" cy="2087"/>
          </a:xfrm>
        </p:grpSpPr>
        <p:sp>
          <p:nvSpPr>
            <p:cNvPr id="5" name="Oval 16"/>
            <p:cNvSpPr>
              <a:spLocks noChangeArrowheads="1"/>
            </p:cNvSpPr>
            <p:nvPr/>
          </p:nvSpPr>
          <p:spPr bwMode="auto">
            <a:xfrm rot="-1504428">
              <a:off x="3194" y="1800"/>
              <a:ext cx="2088" cy="1539"/>
            </a:xfrm>
            <a:prstGeom prst="ellipse">
              <a:avLst/>
            </a:prstGeom>
            <a:noFill/>
            <a:ln w="38100">
              <a:solidFill>
                <a:srgbClr val="969696">
                  <a:alpha val="36078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Oval 17"/>
            <p:cNvSpPr>
              <a:spLocks noChangeArrowheads="1"/>
            </p:cNvSpPr>
            <p:nvPr/>
          </p:nvSpPr>
          <p:spPr bwMode="auto">
            <a:xfrm>
              <a:off x="3197" y="1570"/>
              <a:ext cx="2088" cy="2087"/>
            </a:xfrm>
            <a:prstGeom prst="ellipse">
              <a:avLst/>
            </a:prstGeom>
            <a:noFill/>
            <a:ln w="38100">
              <a:solidFill>
                <a:srgbClr val="969696">
                  <a:alpha val="36078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Oval 18"/>
            <p:cNvSpPr>
              <a:spLocks noChangeArrowheads="1"/>
            </p:cNvSpPr>
            <p:nvPr/>
          </p:nvSpPr>
          <p:spPr bwMode="auto">
            <a:xfrm rot="-6758662">
              <a:off x="3198" y="2024"/>
              <a:ext cx="2087" cy="1180"/>
            </a:xfrm>
            <a:prstGeom prst="ellipse">
              <a:avLst/>
            </a:prstGeom>
            <a:noFill/>
            <a:ln w="38100">
              <a:solidFill>
                <a:srgbClr val="969696">
                  <a:alpha val="36078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Oval 19"/>
            <p:cNvSpPr>
              <a:spLocks noChangeArrowheads="1"/>
            </p:cNvSpPr>
            <p:nvPr/>
          </p:nvSpPr>
          <p:spPr bwMode="auto">
            <a:xfrm rot="-1678804">
              <a:off x="3192" y="2210"/>
              <a:ext cx="2088" cy="726"/>
            </a:xfrm>
            <a:prstGeom prst="ellipse">
              <a:avLst/>
            </a:prstGeom>
            <a:noFill/>
            <a:ln w="38100">
              <a:solidFill>
                <a:srgbClr val="969696">
                  <a:alpha val="36078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pic>
        <p:nvPicPr>
          <p:cNvPr id="9" name="Picture 20" descr="РБС_глобус_f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18266" y="1794011"/>
            <a:ext cx="6480175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Line 21"/>
          <p:cNvSpPr>
            <a:spLocks noChangeShapeType="1"/>
          </p:cNvSpPr>
          <p:nvPr/>
        </p:nvSpPr>
        <p:spPr bwMode="auto">
          <a:xfrm>
            <a:off x="971550" y="1412875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Line 22"/>
          <p:cNvSpPr>
            <a:spLocks noChangeShapeType="1"/>
          </p:cNvSpPr>
          <p:nvPr/>
        </p:nvSpPr>
        <p:spPr bwMode="auto">
          <a:xfrm flipV="1">
            <a:off x="839263" y="1351366"/>
            <a:ext cx="10768146" cy="9299"/>
          </a:xfrm>
          <a:prstGeom prst="line">
            <a:avLst/>
          </a:prstGeom>
          <a:noFill/>
          <a:ln w="19050">
            <a:solidFill>
              <a:srgbClr val="00336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2" name="Text Box 23"/>
          <p:cNvSpPr txBox="1">
            <a:spLocks noChangeArrowheads="1"/>
          </p:cNvSpPr>
          <p:nvPr/>
        </p:nvSpPr>
        <p:spPr bwMode="auto">
          <a:xfrm>
            <a:off x="7550331" y="437433"/>
            <a:ext cx="4117013" cy="70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  <a:defRPr/>
            </a:pPr>
            <a:r>
              <a:rPr lang="ru-RU" sz="1200" i="1" dirty="0">
                <a:solidFill>
                  <a:srgbClr val="808080"/>
                </a:solidFill>
                <a:latin typeface="Franklin Gothic Demi" pitchFamily="34" charset="0"/>
              </a:rPr>
              <a:t>Профессиональное содействие </a:t>
            </a:r>
            <a:r>
              <a:rPr lang="ru-RU" sz="1200" i="1" dirty="0" smtClean="0">
                <a:solidFill>
                  <a:srgbClr val="808080"/>
                </a:solidFill>
                <a:latin typeface="Franklin Gothic Demi" pitchFamily="34" charset="0"/>
              </a:rPr>
              <a:t>развитию</a:t>
            </a:r>
            <a:r>
              <a:rPr lang="en-US" sz="1200" i="1" dirty="0" smtClean="0">
                <a:solidFill>
                  <a:srgbClr val="808080"/>
                </a:solidFill>
                <a:latin typeface="Franklin Gothic Demi" pitchFamily="34" charset="0"/>
              </a:rPr>
              <a:t/>
            </a:r>
            <a:br>
              <a:rPr lang="en-US" sz="1200" i="1" dirty="0" smtClean="0">
                <a:solidFill>
                  <a:srgbClr val="808080"/>
                </a:solidFill>
                <a:latin typeface="Franklin Gothic Demi" pitchFamily="34" charset="0"/>
              </a:rPr>
            </a:br>
            <a:r>
              <a:rPr lang="ru-RU" sz="1200" i="1" dirty="0" smtClean="0">
                <a:solidFill>
                  <a:srgbClr val="808080"/>
                </a:solidFill>
                <a:latin typeface="Franklin Gothic Demi" pitchFamily="34" charset="0"/>
              </a:rPr>
              <a:t>российских</a:t>
            </a:r>
            <a:r>
              <a:rPr lang="en-US" sz="1200" i="1" dirty="0" smtClean="0">
                <a:solidFill>
                  <a:srgbClr val="808080"/>
                </a:solidFill>
                <a:latin typeface="Franklin Gothic Demi" pitchFamily="34" charset="0"/>
              </a:rPr>
              <a:t> </a:t>
            </a:r>
            <a:r>
              <a:rPr lang="ru-RU" sz="1200" i="1" dirty="0" smtClean="0">
                <a:solidFill>
                  <a:srgbClr val="808080"/>
                </a:solidFill>
                <a:latin typeface="Franklin Gothic Demi" pitchFamily="34" charset="0"/>
              </a:rPr>
              <a:t>и </a:t>
            </a:r>
            <a:r>
              <a:rPr lang="ru-RU" sz="1200" i="1" dirty="0">
                <a:solidFill>
                  <a:srgbClr val="808080"/>
                </a:solidFill>
                <a:latin typeface="Franklin Gothic Demi" pitchFamily="34" charset="0"/>
              </a:rPr>
              <a:t>международных компаний </a:t>
            </a:r>
            <a:r>
              <a:rPr lang="en-US" sz="1200" i="1" dirty="0" smtClean="0">
                <a:solidFill>
                  <a:srgbClr val="808080"/>
                </a:solidFill>
                <a:latin typeface="Franklin Gothic Demi" pitchFamily="34" charset="0"/>
              </a:rPr>
              <a:t/>
            </a:r>
            <a:br>
              <a:rPr lang="en-US" sz="1200" i="1" dirty="0" smtClean="0">
                <a:solidFill>
                  <a:srgbClr val="808080"/>
                </a:solidFill>
                <a:latin typeface="Franklin Gothic Demi" pitchFamily="34" charset="0"/>
              </a:rPr>
            </a:br>
            <a:r>
              <a:rPr lang="ru-RU" sz="1200" i="1" dirty="0" smtClean="0">
                <a:solidFill>
                  <a:srgbClr val="808080"/>
                </a:solidFill>
                <a:latin typeface="Franklin Gothic Demi" pitchFamily="34" charset="0"/>
              </a:rPr>
              <a:t>и оптимизации </a:t>
            </a:r>
            <a:r>
              <a:rPr lang="ru-RU" sz="1200" i="1" dirty="0">
                <a:solidFill>
                  <a:srgbClr val="808080"/>
                </a:solidFill>
                <a:latin typeface="Franklin Gothic Demi" pitchFamily="34" charset="0"/>
              </a:rPr>
              <a:t>системы государственного управления</a:t>
            </a:r>
          </a:p>
        </p:txBody>
      </p:sp>
      <p:grpSp>
        <p:nvGrpSpPr>
          <p:cNvPr id="3" name="Group 24"/>
          <p:cNvGrpSpPr>
            <a:grpSpLocks/>
          </p:cNvGrpSpPr>
          <p:nvPr/>
        </p:nvGrpSpPr>
        <p:grpSpPr bwMode="auto">
          <a:xfrm>
            <a:off x="839263" y="5805262"/>
            <a:ext cx="10971353" cy="658812"/>
            <a:chOff x="521" y="3469"/>
            <a:chExt cx="4990" cy="415"/>
          </a:xfrm>
        </p:grpSpPr>
        <p:sp>
          <p:nvSpPr>
            <p:cNvPr id="14" name="Line 25"/>
            <p:cNvSpPr>
              <a:spLocks noChangeShapeType="1"/>
            </p:cNvSpPr>
            <p:nvPr/>
          </p:nvSpPr>
          <p:spPr bwMode="auto">
            <a:xfrm>
              <a:off x="521" y="3793"/>
              <a:ext cx="4509" cy="17"/>
            </a:xfrm>
            <a:prstGeom prst="line">
              <a:avLst/>
            </a:prstGeom>
            <a:noFill/>
            <a:ln w="19050">
              <a:solidFill>
                <a:srgbClr val="00336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Franklin Gothic Book" pitchFamily="34" charset="0"/>
              </a:endParaRPr>
            </a:p>
          </p:txBody>
        </p:sp>
        <p:sp>
          <p:nvSpPr>
            <p:cNvPr id="15" name="Text Box 26"/>
            <p:cNvSpPr txBox="1">
              <a:spLocks noChangeArrowheads="1"/>
            </p:cNvSpPr>
            <p:nvPr/>
          </p:nvSpPr>
          <p:spPr bwMode="auto">
            <a:xfrm>
              <a:off x="4740" y="3469"/>
              <a:ext cx="771" cy="4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  <a:defRPr/>
              </a:pPr>
              <a:r>
                <a:rPr lang="ru-RU" sz="1200" dirty="0" smtClean="0">
                  <a:solidFill>
                    <a:srgbClr val="003366"/>
                  </a:solidFill>
                  <a:latin typeface="Franklin Gothic Book" pitchFamily="34" charset="0"/>
                </a:rPr>
                <a:t>Новосибирск,</a:t>
              </a:r>
              <a:endParaRPr lang="ru-RU" sz="1200" dirty="0">
                <a:solidFill>
                  <a:srgbClr val="003366"/>
                </a:solidFill>
                <a:latin typeface="Franklin Gothic Book" pitchFamily="34" charset="0"/>
              </a:endParaRPr>
            </a:p>
            <a:p>
              <a:pPr algn="r">
                <a:lnSpc>
                  <a:spcPct val="90000"/>
                </a:lnSpc>
                <a:defRPr/>
              </a:pPr>
              <a:r>
                <a:rPr lang="ru-RU" sz="2800" dirty="0" smtClean="0">
                  <a:solidFill>
                    <a:srgbClr val="003366"/>
                  </a:solidFill>
                  <a:latin typeface="Franklin Gothic Book" pitchFamily="34" charset="0"/>
                </a:rPr>
                <a:t>2015</a:t>
              </a:r>
              <a:endParaRPr lang="ru-RU" sz="2800" dirty="0">
                <a:solidFill>
                  <a:srgbClr val="003366"/>
                </a:solidFill>
                <a:latin typeface="Franklin Gothic Book" pitchFamily="34" charset="0"/>
              </a:endParaRPr>
            </a:p>
          </p:txBody>
        </p:sp>
      </p:grpSp>
      <p:sp>
        <p:nvSpPr>
          <p:cNvPr id="16" name="Oval 27"/>
          <p:cNvSpPr>
            <a:spLocks noChangeArrowheads="1"/>
          </p:cNvSpPr>
          <p:nvPr/>
        </p:nvSpPr>
        <p:spPr bwMode="auto">
          <a:xfrm rot="20095572">
            <a:off x="4860925" y="2636838"/>
            <a:ext cx="3313113" cy="2447925"/>
          </a:xfrm>
          <a:prstGeom prst="ellipse">
            <a:avLst/>
          </a:prstGeom>
          <a:noFill/>
          <a:ln w="57150">
            <a:solidFill>
              <a:srgbClr val="969696">
                <a:alpha val="36078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7" name="Oval 28"/>
          <p:cNvSpPr>
            <a:spLocks noChangeArrowheads="1"/>
          </p:cNvSpPr>
          <p:nvPr/>
        </p:nvSpPr>
        <p:spPr bwMode="auto">
          <a:xfrm>
            <a:off x="4859338" y="2276475"/>
            <a:ext cx="3313112" cy="3313113"/>
          </a:xfrm>
          <a:prstGeom prst="ellipse">
            <a:avLst/>
          </a:prstGeom>
          <a:noFill/>
          <a:ln w="57150">
            <a:solidFill>
              <a:srgbClr val="969696">
                <a:alpha val="36078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8" name="Oval 29"/>
          <p:cNvSpPr>
            <a:spLocks noChangeArrowheads="1"/>
          </p:cNvSpPr>
          <p:nvPr/>
        </p:nvSpPr>
        <p:spPr bwMode="auto">
          <a:xfrm rot="14841338">
            <a:off x="4860131" y="2996407"/>
            <a:ext cx="3313113" cy="1873250"/>
          </a:xfrm>
          <a:prstGeom prst="ellipse">
            <a:avLst/>
          </a:prstGeom>
          <a:noFill/>
          <a:ln w="57150">
            <a:solidFill>
              <a:srgbClr val="969696">
                <a:alpha val="36078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9" name="Oval 30"/>
          <p:cNvSpPr>
            <a:spLocks noChangeArrowheads="1"/>
          </p:cNvSpPr>
          <p:nvPr/>
        </p:nvSpPr>
        <p:spPr bwMode="auto">
          <a:xfrm rot="19921196">
            <a:off x="4860925" y="3284538"/>
            <a:ext cx="3313113" cy="1152525"/>
          </a:xfrm>
          <a:prstGeom prst="ellipse">
            <a:avLst/>
          </a:prstGeom>
          <a:noFill/>
          <a:ln w="57150">
            <a:solidFill>
              <a:srgbClr val="969696">
                <a:alpha val="36078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grpSp>
        <p:nvGrpSpPr>
          <p:cNvPr id="4" name="Group 45"/>
          <p:cNvGrpSpPr>
            <a:grpSpLocks/>
          </p:cNvGrpSpPr>
          <p:nvPr/>
        </p:nvGrpSpPr>
        <p:grpSpPr bwMode="auto">
          <a:xfrm>
            <a:off x="762000" y="900447"/>
            <a:ext cx="3397250" cy="3529012"/>
            <a:chOff x="3197" y="1570"/>
            <a:chExt cx="2088" cy="2087"/>
          </a:xfrm>
        </p:grpSpPr>
        <p:sp>
          <p:nvSpPr>
            <p:cNvPr id="21" name="Oval 46"/>
            <p:cNvSpPr>
              <a:spLocks noChangeArrowheads="1"/>
            </p:cNvSpPr>
            <p:nvPr/>
          </p:nvSpPr>
          <p:spPr bwMode="auto">
            <a:xfrm rot="-1504428">
              <a:off x="3198" y="1797"/>
              <a:ext cx="2087" cy="1542"/>
            </a:xfrm>
            <a:prstGeom prst="ellipse">
              <a:avLst/>
            </a:prstGeom>
            <a:noFill/>
            <a:ln w="57150">
              <a:solidFill>
                <a:srgbClr val="969696">
                  <a:alpha val="36078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Oval 47"/>
            <p:cNvSpPr>
              <a:spLocks noChangeArrowheads="1"/>
            </p:cNvSpPr>
            <p:nvPr/>
          </p:nvSpPr>
          <p:spPr bwMode="auto">
            <a:xfrm>
              <a:off x="3197" y="1570"/>
              <a:ext cx="2087" cy="2087"/>
            </a:xfrm>
            <a:prstGeom prst="ellipse">
              <a:avLst/>
            </a:prstGeom>
            <a:noFill/>
            <a:ln w="57150">
              <a:solidFill>
                <a:srgbClr val="969696">
                  <a:alpha val="36078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Oval 48"/>
            <p:cNvSpPr>
              <a:spLocks noChangeArrowheads="1"/>
            </p:cNvSpPr>
            <p:nvPr/>
          </p:nvSpPr>
          <p:spPr bwMode="auto">
            <a:xfrm rot="-6758662">
              <a:off x="3198" y="2022"/>
              <a:ext cx="2087" cy="1184"/>
            </a:xfrm>
            <a:prstGeom prst="ellipse">
              <a:avLst/>
            </a:prstGeom>
            <a:noFill/>
            <a:ln w="57150">
              <a:solidFill>
                <a:srgbClr val="969696">
                  <a:alpha val="36078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Oval 49"/>
            <p:cNvSpPr>
              <a:spLocks noChangeArrowheads="1"/>
            </p:cNvSpPr>
            <p:nvPr/>
          </p:nvSpPr>
          <p:spPr bwMode="auto">
            <a:xfrm rot="-1678804">
              <a:off x="3198" y="2205"/>
              <a:ext cx="2087" cy="729"/>
            </a:xfrm>
            <a:prstGeom prst="ellipse">
              <a:avLst/>
            </a:prstGeom>
            <a:noFill/>
            <a:ln w="57150">
              <a:solidFill>
                <a:srgbClr val="969696">
                  <a:alpha val="36078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5" name="Text Box 50"/>
          <p:cNvSpPr txBox="1">
            <a:spLocks noChangeArrowheads="1"/>
          </p:cNvSpPr>
          <p:nvPr/>
        </p:nvSpPr>
        <p:spPr bwMode="auto">
          <a:xfrm>
            <a:off x="4032250" y="6335864"/>
            <a:ext cx="4140200" cy="484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700" dirty="0" smtClean="0">
                <a:solidFill>
                  <a:srgbClr val="002060"/>
                </a:solidFill>
                <a:latin typeface="Franklin Gothic Book" pitchFamily="34" charset="0"/>
              </a:rPr>
              <a:t>АО </a:t>
            </a:r>
            <a:r>
              <a:rPr lang="ru-RU" sz="700" dirty="0">
                <a:solidFill>
                  <a:srgbClr val="002060"/>
                </a:solidFill>
                <a:latin typeface="Franklin Gothic Book" pitchFamily="34" charset="0"/>
              </a:rPr>
              <a:t>«АКГ </a:t>
            </a:r>
            <a:r>
              <a:rPr lang="ru-RU" sz="700" dirty="0" smtClean="0">
                <a:solidFill>
                  <a:srgbClr val="002060"/>
                </a:solidFill>
                <a:latin typeface="Franklin Gothic Book" pitchFamily="34" charset="0"/>
              </a:rPr>
              <a:t>«Развитие </a:t>
            </a:r>
            <a:r>
              <a:rPr lang="ru-RU" sz="700" dirty="0" err="1" smtClean="0">
                <a:solidFill>
                  <a:srgbClr val="002060"/>
                </a:solidFill>
                <a:latin typeface="Franklin Gothic Book" pitchFamily="34" charset="0"/>
              </a:rPr>
              <a:t>бизнес-систем</a:t>
            </a:r>
            <a:r>
              <a:rPr lang="ru-RU" sz="800" dirty="0" smtClean="0">
                <a:solidFill>
                  <a:srgbClr val="002060"/>
                </a:solidFill>
                <a:latin typeface="Franklin Gothic Book" pitchFamily="34" charset="0"/>
              </a:rPr>
              <a:t>»</a:t>
            </a:r>
            <a:r>
              <a:rPr lang="en-US" sz="700" dirty="0" smtClean="0">
                <a:solidFill>
                  <a:srgbClr val="002060"/>
                </a:solidFill>
                <a:latin typeface="Franklin Gothic Book" pitchFamily="34" charset="0"/>
              </a:rPr>
              <a:t> </a:t>
            </a:r>
            <a:r>
              <a:rPr lang="ru-RU" sz="700" dirty="0" smtClean="0">
                <a:solidFill>
                  <a:srgbClr val="002060"/>
                </a:solidFill>
                <a:latin typeface="Franklin Gothic Book" pitchFamily="34" charset="0"/>
              </a:rPr>
              <a:t>тел.: +7 (495) 967 6838</a:t>
            </a:r>
            <a:r>
              <a:rPr lang="en-US" sz="700" dirty="0" smtClean="0">
                <a:solidFill>
                  <a:srgbClr val="002060"/>
                </a:solidFill>
                <a:latin typeface="Franklin Gothic Book" pitchFamily="34" charset="0"/>
              </a:rPr>
              <a:t> </a:t>
            </a:r>
            <a:r>
              <a:rPr lang="ru-RU" sz="700" dirty="0" smtClean="0">
                <a:solidFill>
                  <a:srgbClr val="002060"/>
                </a:solidFill>
                <a:latin typeface="Franklin Gothic Book" pitchFamily="34" charset="0"/>
              </a:rPr>
              <a:t>факс: +7 (495) 967 6843</a:t>
            </a:r>
            <a:br>
              <a:rPr lang="ru-RU" sz="700" dirty="0" smtClean="0">
                <a:solidFill>
                  <a:srgbClr val="002060"/>
                </a:solidFill>
                <a:latin typeface="Franklin Gothic Book" pitchFamily="34" charset="0"/>
              </a:rPr>
            </a:br>
            <a:r>
              <a:rPr lang="ru-RU" sz="700" dirty="0" smtClean="0">
                <a:solidFill>
                  <a:srgbClr val="002060"/>
                </a:solidFill>
                <a:latin typeface="Franklin Gothic Book" pitchFamily="34" charset="0"/>
              </a:rPr>
              <a:t>сайт</a:t>
            </a:r>
            <a:r>
              <a:rPr lang="en-US" sz="700" dirty="0">
                <a:solidFill>
                  <a:srgbClr val="002060"/>
                </a:solidFill>
                <a:latin typeface="Franklin Gothic Book" pitchFamily="34" charset="0"/>
              </a:rPr>
              <a:t>: http://</a:t>
            </a:r>
            <a:r>
              <a:rPr lang="en-US" sz="700" dirty="0" smtClean="0">
                <a:solidFill>
                  <a:srgbClr val="002060"/>
                </a:solidFill>
                <a:latin typeface="Franklin Gothic Book" pitchFamily="34" charset="0"/>
              </a:rPr>
              <a:t>www.rbsys.ru e-</a:t>
            </a:r>
            <a:r>
              <a:rPr lang="ru-RU" sz="700" dirty="0" err="1">
                <a:solidFill>
                  <a:srgbClr val="002060"/>
                </a:solidFill>
                <a:latin typeface="Franklin Gothic Book" pitchFamily="34" charset="0"/>
              </a:rPr>
              <a:t>mail</a:t>
            </a:r>
            <a:r>
              <a:rPr lang="ru-RU" sz="700" dirty="0">
                <a:solidFill>
                  <a:srgbClr val="002060"/>
                </a:solidFill>
                <a:latin typeface="Franklin Gothic Book" pitchFamily="34" charset="0"/>
              </a:rPr>
              <a:t>:</a:t>
            </a:r>
            <a:r>
              <a:rPr lang="en-US" sz="700" dirty="0">
                <a:solidFill>
                  <a:srgbClr val="002060"/>
                </a:solidFill>
                <a:latin typeface="Franklin Gothic Book" pitchFamily="34" charset="0"/>
              </a:rPr>
              <a:t> common@rbsys.ru</a:t>
            </a:r>
            <a:endParaRPr lang="ru-RU" sz="700" dirty="0">
              <a:solidFill>
                <a:srgbClr val="002060"/>
              </a:solidFill>
              <a:latin typeface="Franklin Gothic Book" pitchFamily="34" charset="0"/>
            </a:endParaRPr>
          </a:p>
          <a:p>
            <a:pPr>
              <a:spcBef>
                <a:spcPct val="50000"/>
              </a:spcBef>
              <a:defRPr/>
            </a:pPr>
            <a:endParaRPr lang="ru-RU" sz="700" dirty="0">
              <a:solidFill>
                <a:schemeClr val="bg1"/>
              </a:solidFill>
              <a:latin typeface="Franklin Gothic Book" pitchFamily="34" charset="0"/>
            </a:endParaRPr>
          </a:p>
        </p:txBody>
      </p:sp>
      <p:pic>
        <p:nvPicPr>
          <p:cNvPr id="26" name="Picture 5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9938" y="354013"/>
            <a:ext cx="2681287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Прямоугольник 26"/>
          <p:cNvSpPr/>
          <p:nvPr/>
        </p:nvSpPr>
        <p:spPr>
          <a:xfrm>
            <a:off x="335704" y="2447824"/>
            <a:ext cx="8756045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600" b="1" i="1" dirty="0" smtClean="0">
                <a:solidFill>
                  <a:srgbClr val="003366"/>
                </a:solidFill>
                <a:latin typeface="Arial" pitchFamily="34" charset="0"/>
                <a:cs typeface="Arial" pitchFamily="34" charset="0"/>
              </a:rPr>
              <a:t>Мониторинг качества и доступности предоставления государственных и муниципальных услуг в </a:t>
            </a:r>
            <a:r>
              <a:rPr lang="ru-RU" sz="2600" b="1" i="1" dirty="0">
                <a:solidFill>
                  <a:srgbClr val="003366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lang="ru-RU" sz="2600" b="1" i="1" dirty="0" smtClean="0">
                <a:solidFill>
                  <a:srgbClr val="003366"/>
                </a:solidFill>
                <a:latin typeface="Arial" pitchFamily="34" charset="0"/>
                <a:cs typeface="Arial" pitchFamily="34" charset="0"/>
              </a:rPr>
              <a:t>овосибирской области, в том числена по принципу «одного окна»</a:t>
            </a:r>
            <a:br>
              <a:rPr lang="ru-RU" sz="2600" b="1" i="1" dirty="0" smtClean="0">
                <a:solidFill>
                  <a:srgbClr val="003366"/>
                </a:solidFill>
                <a:latin typeface="Arial" pitchFamily="34" charset="0"/>
                <a:cs typeface="Arial" pitchFamily="34" charset="0"/>
              </a:rPr>
            </a:br>
            <a:r>
              <a:rPr lang="ru-RU" sz="2600" b="1" i="1" dirty="0" smtClean="0">
                <a:solidFill>
                  <a:srgbClr val="003366"/>
                </a:solidFill>
                <a:latin typeface="Arial" pitchFamily="34" charset="0"/>
                <a:cs typeface="Arial" pitchFamily="34" charset="0"/>
              </a:rPr>
              <a:t>на базе МФЦ в 2015 году</a:t>
            </a:r>
          </a:p>
          <a:p>
            <a:pPr>
              <a:spcBef>
                <a:spcPct val="50000"/>
              </a:spcBef>
            </a:pPr>
            <a:r>
              <a:rPr lang="ru-RU" sz="2600" b="1" i="1" dirty="0" smtClean="0">
                <a:solidFill>
                  <a:srgbClr val="003366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600" b="1" i="1" dirty="0" smtClean="0">
                <a:solidFill>
                  <a:srgbClr val="003366"/>
                </a:solidFill>
                <a:latin typeface="Arial" pitchFamily="34" charset="0"/>
                <a:cs typeface="Arial" pitchFamily="34" charset="0"/>
              </a:rPr>
            </a:br>
            <a:endParaRPr lang="en-US" sz="2600" b="1" dirty="0">
              <a:solidFill>
                <a:srgbClr val="00234B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00560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7" name="Заголовок 20"/>
          <p:cNvSpPr txBox="1">
            <a:spLocks/>
          </p:cNvSpPr>
          <p:nvPr/>
        </p:nvSpPr>
        <p:spPr>
          <a:xfrm>
            <a:off x="711327" y="263245"/>
            <a:ext cx="11319563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 cap="all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17463"/>
            <a:r>
              <a:rPr lang="ru-RU" sz="2800" dirty="0">
                <a:solidFill>
                  <a:srgbClr val="477BB9"/>
                </a:solidFill>
                <a:cs typeface="Arial" pitchFamily="34" charset="0"/>
              </a:rPr>
              <a:t>Мониторинг осведомленности получателей </a:t>
            </a:r>
            <a:r>
              <a:rPr lang="ru-RU" sz="2800" dirty="0" smtClean="0">
                <a:solidFill>
                  <a:srgbClr val="477BB9"/>
                </a:solidFill>
                <a:cs typeface="Arial" pitchFamily="34" charset="0"/>
              </a:rPr>
              <a:t>государственных</a:t>
            </a:r>
            <a:br>
              <a:rPr lang="ru-RU" sz="2800" dirty="0" smtClean="0">
                <a:solidFill>
                  <a:srgbClr val="477BB9"/>
                </a:solidFill>
                <a:cs typeface="Arial" pitchFamily="34" charset="0"/>
              </a:rPr>
            </a:br>
            <a:r>
              <a:rPr lang="ru-RU" sz="2800" dirty="0" smtClean="0">
                <a:solidFill>
                  <a:srgbClr val="477BB9"/>
                </a:solidFill>
                <a:cs typeface="Arial" pitchFamily="34" charset="0"/>
              </a:rPr>
              <a:t>и </a:t>
            </a:r>
            <a:r>
              <a:rPr lang="ru-RU" sz="2800" dirty="0">
                <a:solidFill>
                  <a:srgbClr val="477BB9"/>
                </a:solidFill>
                <a:cs typeface="Arial" pitchFamily="34" charset="0"/>
              </a:rPr>
              <a:t>муниципальных услуг о возможностях их </a:t>
            </a:r>
            <a:r>
              <a:rPr lang="ru-RU" sz="2800" dirty="0" smtClean="0">
                <a:solidFill>
                  <a:srgbClr val="477BB9"/>
                </a:solidFill>
                <a:cs typeface="Arial" pitchFamily="34" charset="0"/>
              </a:rPr>
              <a:t>получения</a:t>
            </a:r>
            <a:br>
              <a:rPr lang="ru-RU" sz="2800" dirty="0" smtClean="0">
                <a:solidFill>
                  <a:srgbClr val="477BB9"/>
                </a:solidFill>
                <a:cs typeface="Arial" pitchFamily="34" charset="0"/>
              </a:rPr>
            </a:br>
            <a:r>
              <a:rPr lang="ru-RU" sz="2800" dirty="0" smtClean="0">
                <a:solidFill>
                  <a:srgbClr val="477BB9"/>
                </a:solidFill>
                <a:cs typeface="Arial" pitchFamily="34" charset="0"/>
              </a:rPr>
              <a:t>по </a:t>
            </a:r>
            <a:r>
              <a:rPr lang="ru-RU" sz="2800" dirty="0">
                <a:solidFill>
                  <a:srgbClr val="477BB9"/>
                </a:solidFill>
                <a:cs typeface="Arial" pitchFamily="34" charset="0"/>
              </a:rPr>
              <a:t>принципу «одного окна», в том числе в МФЦ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7106100"/>
              </p:ext>
            </p:extLst>
          </p:nvPr>
        </p:nvGraphicFramePr>
        <p:xfrm>
          <a:off x="972586" y="2268393"/>
          <a:ext cx="10431280" cy="323596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1927361"/>
                <a:gridCol w="2246812"/>
                <a:gridCol w="3383664"/>
                <a:gridCol w="779929"/>
                <a:gridCol w="209351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Способ получения услуг</a:t>
                      </a:r>
                      <a:endParaRPr lang="ru-RU" dirty="0"/>
                    </a:p>
                  </a:txBody>
                  <a:tcPr anchor="ctr"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Уровень</a:t>
                      </a:r>
                      <a:r>
                        <a:rPr lang="ru-RU" baseline="0" dirty="0" smtClean="0"/>
                        <a:t> осведомленности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Каналы</a:t>
                      </a:r>
                      <a:r>
                        <a:rPr lang="ru-RU" baseline="0" dirty="0" smtClean="0"/>
                        <a:t> информирования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Уровень востребованности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 rowSpan="4"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МФЦ</a:t>
                      </a:r>
                      <a:endParaRPr lang="ru-RU" sz="2400" b="1" dirty="0"/>
                    </a:p>
                  </a:txBody>
                  <a:tcPr anchor="ctr"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54,3%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рассказы знакомых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E2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33,8%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DBE2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4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30,57%</a:t>
                      </a:r>
                      <a:endParaRPr lang="ru-RU" sz="2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печатные СМИ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E2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29,5%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DBE2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в органе власти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E2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22,3%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DBE2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Интернет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E2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19,5% 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DBE2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В электронной форме через портал ГМУ</a:t>
                      </a:r>
                      <a:endParaRPr lang="ru-RU" sz="2000" b="1" dirty="0"/>
                    </a:p>
                  </a:txBody>
                  <a:tcPr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3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68,3%</a:t>
                      </a:r>
                      <a:endParaRPr lang="ru-RU" sz="2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рассказы знакомых</a:t>
                      </a:r>
                      <a:endParaRPr lang="ru-RU" dirty="0" smtClean="0"/>
                    </a:p>
                  </a:txBody>
                  <a:tcPr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E2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32,9%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DBE2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3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11,0% </a:t>
                      </a:r>
                      <a:endParaRPr lang="ru-RU" sz="2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телевидение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E2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27,8%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DBE2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Интернет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E2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25,3%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DBE2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914401" y="1474182"/>
            <a:ext cx="111164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Показатели осведомленности получателей государственных и муниципальных услуг</a:t>
            </a:r>
            <a:br>
              <a:rPr lang="ru-RU" b="1" dirty="0" smtClean="0"/>
            </a:br>
            <a:r>
              <a:rPr lang="ru-RU" b="1" dirty="0" smtClean="0"/>
              <a:t>о возможности их получения по принципу «одного окна»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99545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2.bp.blogspot.com/-6Xei2OGEdqg/UOCC9qhcE4I/AAAAAAAAAbM/m_LAD0o4i5s/s1600/2012+new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1" t="5029" r="1472" b="8312"/>
          <a:stretch/>
        </p:blipFill>
        <p:spPr bwMode="auto">
          <a:xfrm flipH="1">
            <a:off x="0" y="0"/>
            <a:ext cx="5469470" cy="3768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486711" y="1077002"/>
            <a:ext cx="4544977" cy="4564534"/>
          </a:xfrm>
        </p:spPr>
        <p:txBody>
          <a:bodyPr vert="horz">
            <a:no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Содержание</a:t>
            </a:r>
            <a:r>
              <a:rPr lang="ru-RU" sz="5400" dirty="0" smtClean="0">
                <a:solidFill>
                  <a:srgbClr val="C00000"/>
                </a:solidFill>
              </a:rPr>
              <a:t> </a:t>
            </a:r>
            <a:endParaRPr lang="ru-RU" sz="5400" dirty="0">
              <a:solidFill>
                <a:srgbClr val="C0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28407" y="0"/>
            <a:ext cx="1633927" cy="419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126181" y="1316181"/>
            <a:ext cx="679565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Мониторинг удовлетворенности субъектов предпринимательства условиями ведения предпринимательской деятельности в НСО</a:t>
            </a:r>
          </a:p>
          <a:p>
            <a:pPr marL="342900" indent="-342900">
              <a:buAutoNum type="arabicPeriod"/>
            </a:pP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Внешний мониторинг </a:t>
            </a:r>
            <a:r>
              <a:rPr lang="ru-RU" i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качества и доступности предоставления государственных услуг </a:t>
            </a: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на базе ОИОГВ НСО</a:t>
            </a:r>
          </a:p>
          <a:p>
            <a:pPr marL="342900" indent="-342900">
              <a:buAutoNum type="arabicPeriod"/>
            </a:pPr>
            <a:r>
              <a:rPr lang="ru-RU" i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Внешний мониторинг </a:t>
            </a: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качества и </a:t>
            </a:r>
            <a:r>
              <a:rPr lang="ru-RU" i="1" dirty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доступности муниципальных услуг на </a:t>
            </a: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базе ОМСУ муниципальных образований НСО</a:t>
            </a:r>
          </a:p>
          <a:p>
            <a:pPr marL="342900" indent="-342900">
              <a:buFontTx/>
              <a:buAutoNum type="arabicPeriod"/>
            </a:pPr>
            <a:r>
              <a:rPr lang="ru-RU" i="1" dirty="0">
                <a:solidFill>
                  <a:schemeClr val="accent1">
                    <a:lumMod val="75000"/>
                  </a:schemeClr>
                </a:solidFill>
              </a:rPr>
              <a:t>Мониторинг удовлетворенности заявителей качеством и доступностью предоставления государственных и муниципальных услуг в ГАУ НСО «МФЦ»</a:t>
            </a:r>
            <a:endParaRPr lang="ru-RU" i="1" dirty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  <a:p>
            <a:pPr marL="342900" indent="-342900">
              <a:buFontTx/>
              <a:buAutoNum type="arabicPeriod"/>
            </a:pP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Мониторинг осведомленности получателей государственных и муниципальных услуг о возможностях их получения по принципу «одного окна», в том числе в МФЦ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1496290" y="0"/>
            <a:ext cx="9961419" cy="1143000"/>
          </a:xfrm>
        </p:spPr>
        <p:txBody>
          <a:bodyPr>
            <a:noAutofit/>
          </a:bodyPr>
          <a:lstStyle/>
          <a:p>
            <a:pPr marL="342900" indent="-342900"/>
            <a:r>
              <a:rPr lang="ru-RU" sz="2800" dirty="0" smtClean="0">
                <a:solidFill>
                  <a:srgbClr val="477BB9"/>
                </a:solidFill>
                <a:cs typeface="Arial" pitchFamily="34" charset="0"/>
              </a:rPr>
              <a:t>Основные параметры мониторинга</a:t>
            </a:r>
            <a:br>
              <a:rPr lang="ru-RU" sz="2800" dirty="0" smtClean="0">
                <a:solidFill>
                  <a:srgbClr val="477BB9"/>
                </a:solidFill>
                <a:cs typeface="Arial" pitchFamily="34" charset="0"/>
              </a:rPr>
            </a:br>
            <a:r>
              <a:rPr lang="ru-RU" sz="2800" dirty="0" smtClean="0">
                <a:solidFill>
                  <a:srgbClr val="477BB9"/>
                </a:solidFill>
                <a:cs typeface="Arial" pitchFamily="34" charset="0"/>
              </a:rPr>
              <a:t>в Новосибирской области </a:t>
            </a: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3</a:t>
            </a:fld>
            <a:endParaRPr lang="ru-RU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141533"/>
              </p:ext>
            </p:extLst>
          </p:nvPr>
        </p:nvGraphicFramePr>
        <p:xfrm>
          <a:off x="647337" y="1202989"/>
          <a:ext cx="11422743" cy="405384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467463"/>
                <a:gridCol w="4036423"/>
                <a:gridCol w="3918857"/>
              </a:tblGrid>
              <a:tr h="129292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7A9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Разработан инструментарий проведения мониторингов: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методом телефонного опроса по уровню удовлетворенности ГМУ на базе ОИОГВ, ОМСУ;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телефонного опроса по уровню осведомленности 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методом опроса </a:t>
                      </a:r>
                      <a:r>
                        <a:rPr lang="en-US" sz="14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face-to-face</a:t>
                      </a:r>
                      <a:r>
                        <a:rPr lang="ru-RU" sz="14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в МФЦ по уровню удовлетворенности ГМУ в МФЦ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Разработаны порядки расчета основных</a:t>
                      </a:r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показателей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ru-RU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качества и доступности ГМУ на базе</a:t>
                      </a:r>
                      <a:r>
                        <a:rPr lang="ru-RU" sz="14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ОИОГВ, ОМСУ</a:t>
                      </a:r>
                      <a:r>
                        <a:rPr lang="ru-RU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осведомленности получателей ГМУ о возможностях их получения по принципу «одного окна»;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качества и доступности ГМУ  в МФЦ.</a:t>
                      </a:r>
                      <a:endParaRPr lang="ru-RU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129292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Проведен</a:t>
                      </a:r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опрос: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4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958 респондентов по гос. услугам;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4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963 респондентов по </a:t>
                      </a:r>
                      <a:r>
                        <a:rPr lang="ru-RU" sz="1400" b="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мун</a:t>
                      </a:r>
                      <a:r>
                        <a:rPr lang="ru-RU" sz="14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услугам;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4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151 респондентов по услугам в сфере предпринимательства;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4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522 получателей услуг  в МФЦ;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4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1992 респондента по вопросам осведомленности  о получении услуг;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4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сделано  51 050 телефонных звонков.</a:t>
                      </a:r>
                      <a:endParaRPr lang="ru-RU" sz="14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География исследования: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400" b="0" kern="12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35 муниципальных</a:t>
                      </a:r>
                      <a:r>
                        <a:rPr lang="ru-RU" sz="1400" b="0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образований </a:t>
                      </a:r>
                      <a:r>
                        <a:rPr lang="ru-RU" sz="1400" b="0" kern="1200" baseline="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НСО</a:t>
                      </a:r>
                      <a:br>
                        <a:rPr lang="ru-RU" sz="1400" b="0" kern="1200" baseline="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400" b="0" kern="1200" baseline="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(по гос. и </a:t>
                      </a:r>
                      <a:r>
                        <a:rPr lang="ru-RU" sz="1400" b="0" kern="1200" baseline="0" noProof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мун</a:t>
                      </a:r>
                      <a:r>
                        <a:rPr lang="ru-RU" sz="1400" b="0" kern="1200" baseline="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услугам, а также по уровню осведомленности);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400" b="0" kern="1200" baseline="0" noProof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14 </a:t>
                      </a:r>
                      <a:r>
                        <a:rPr lang="ru-RU" sz="1400" b="0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ОИОГВ НСО по качеству </a:t>
                      </a:r>
                      <a:r>
                        <a:rPr lang="ru-RU" sz="1400" b="0" kern="1200" baseline="0" noProof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госуслуг</a:t>
                      </a:r>
                      <a:r>
                        <a:rPr lang="ru-RU" sz="1400" b="0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400" b="0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 ФОИВ, 2 ГВБФ , 3 ОИОГВ НСО (по услугам в сфере предпринимательства);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400" b="0" kern="1200" baseline="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 филиалов МФЦ в 18 муниципальных образованиях НСО.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ru-RU" b="1" dirty="0" smtClean="0"/>
                        <a:t>Количество</a:t>
                      </a:r>
                      <a:r>
                        <a:rPr lang="ru-RU" b="1" baseline="0" dirty="0" smtClean="0"/>
                        <a:t> обследованных услуг: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4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50 государственных услуг в ОИОГВ НСО;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4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46 муниципальных услуг в ОМСУ НСО;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4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 государственных услуг (по удовлетворенности субъектов предпринимательства условиями ведения предпринимательской деятельности) .</a:t>
                      </a:r>
                      <a:endParaRPr lang="ru-RU" sz="14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8" name="Picture 2" descr="C:\Users\Оксана\Desktop\скачанные файл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17244" y="1217427"/>
            <a:ext cx="2027533" cy="1982973"/>
          </a:xfrm>
          <a:prstGeom prst="rect">
            <a:avLst/>
          </a:prstGeom>
          <a:noFill/>
        </p:spPr>
      </p:pic>
      <p:pic>
        <p:nvPicPr>
          <p:cNvPr id="19" name="Picture 5" descr="C:\Users\Оксана\Desktop\pl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731" y="4789891"/>
            <a:ext cx="1280160" cy="17921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68185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470263" y="0"/>
            <a:ext cx="11721739" cy="1143000"/>
          </a:xfrm>
        </p:spPr>
        <p:txBody>
          <a:bodyPr>
            <a:noAutofit/>
          </a:bodyPr>
          <a:lstStyle/>
          <a:p>
            <a:pPr marL="342900" indent="-342900"/>
            <a:r>
              <a:rPr lang="ru-RU" sz="2800" dirty="0" smtClean="0">
                <a:solidFill>
                  <a:srgbClr val="477BB9"/>
                </a:solidFill>
                <a:cs typeface="Arial" pitchFamily="34" charset="0"/>
              </a:rPr>
              <a:t>Мониторинг удовлетворенности субъектов предпринимательства условиями ведения предпринимательской деятельности в НСО</a:t>
            </a:r>
            <a:endParaRPr lang="ru-RU" sz="2800" dirty="0">
              <a:solidFill>
                <a:srgbClr val="477BB9"/>
              </a:solidFill>
              <a:cs typeface="Arial" pitchFamily="34" charset="0"/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4</a:t>
            </a:fld>
            <a:endParaRPr lang="ru-RU" dirty="0"/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1436914" y="6118167"/>
            <a:ext cx="793931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5441889"/>
              </p:ext>
            </p:extLst>
          </p:nvPr>
        </p:nvGraphicFramePr>
        <p:xfrm>
          <a:off x="1052291" y="1699386"/>
          <a:ext cx="10782657" cy="429768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8535846"/>
                <a:gridCol w="1110343"/>
                <a:gridCol w="1136468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Тип услуг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2015</a:t>
                      </a:r>
                      <a:endParaRPr lang="ru-RU" dirty="0"/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Услуги,</a:t>
                      </a:r>
                      <a:r>
                        <a:rPr lang="ru-RU" sz="1600" b="1" baseline="0" dirty="0" smtClean="0"/>
                        <a:t> связанные с началом предпринимательской деятельности</a:t>
                      </a:r>
                      <a:r>
                        <a:rPr lang="ru-RU" sz="1600" b="1" baseline="30000" dirty="0" smtClean="0"/>
                        <a:t>*)</a:t>
                      </a:r>
                      <a:endParaRPr lang="ru-RU" sz="1600" b="1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2</a:t>
                      </a:r>
                      <a:endParaRPr lang="ru-RU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1,1</a:t>
                      </a:r>
                      <a:endParaRPr lang="ru-RU" sz="1600" b="1" dirty="0"/>
                    </a:p>
                  </a:txBody>
                  <a:tcPr anchor="ctr"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Услуги,</a:t>
                      </a:r>
                      <a:r>
                        <a:rPr lang="ru-RU" sz="1600" b="1" baseline="0" dirty="0" smtClean="0"/>
                        <a:t> связанные с выходом на определенные рынки, в том числе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</a:rPr>
                        <a:t>: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/>
                        <a:t>2,16</a:t>
                      </a: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1,44</a:t>
                      </a:r>
                      <a:endParaRPr lang="ru-RU" sz="1600" b="1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1. 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Лицензирование медицинской деятельности медицинских организаций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2,14</a:t>
                      </a:r>
                      <a:endParaRPr lang="ru-RU" sz="14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+mn-lt"/>
                        </a:rPr>
                        <a:t>1,2</a:t>
                      </a:r>
                      <a:endParaRPr lang="ru-RU" sz="1400" dirty="0">
                        <a:latin typeface="+mn-lt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2. 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Лицензирование фармацевтической деятельности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ea typeface="Times New Roman"/>
                        </a:rPr>
                        <a:t>1,87</a:t>
                      </a: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+mn-lt"/>
                        </a:rPr>
                        <a:t>1,4</a:t>
                      </a:r>
                      <a:endParaRPr lang="ru-RU" sz="1400" dirty="0">
                        <a:latin typeface="+mn-lt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3. 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Лицензирование деятельности по обороту наркотических средств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ea typeface="Times New Roman"/>
                        </a:rPr>
                        <a:t>2</a:t>
                      </a: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+mn-lt"/>
                        </a:rPr>
                        <a:t>1,55</a:t>
                      </a:r>
                      <a:endParaRPr lang="ru-RU" sz="1400" dirty="0">
                        <a:latin typeface="+mn-lt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4. 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Лицензирование образовательной деятельности организаций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ea typeface="Times New Roman"/>
                        </a:rPr>
                        <a:t>2,13</a:t>
                      </a: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+mn-lt"/>
                        </a:rPr>
                        <a:t>1,1</a:t>
                      </a:r>
                      <a:endParaRPr lang="ru-RU" sz="1400" dirty="0">
                        <a:latin typeface="+mn-lt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5. 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Государственная аккредитация образовательных учреждений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ea typeface="Times New Roman"/>
                        </a:rPr>
                        <a:t>1,93</a:t>
                      </a: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+mn-lt"/>
                        </a:rPr>
                        <a:t>1,24</a:t>
                      </a:r>
                      <a:endParaRPr lang="ru-RU" sz="1400" dirty="0">
                        <a:latin typeface="+mn-lt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6. 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Выдача лицензий на розничную продажу алкогольной продукции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ea typeface="Times New Roman"/>
                        </a:rPr>
                        <a:t>2,67</a:t>
                      </a: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+mn-lt"/>
                        </a:rPr>
                        <a:t>1,2</a:t>
                      </a:r>
                      <a:endParaRPr lang="ru-RU" sz="1400" dirty="0">
                        <a:latin typeface="+mn-lt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7. 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Лицензирование деятельности по заготовке, хранению, переработке и реализации лома черных, цветных металлов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ea typeface="Times New Roman"/>
                        </a:rPr>
                        <a:t>2,27</a:t>
                      </a: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+mn-lt"/>
                        </a:rPr>
                        <a:t>1,6</a:t>
                      </a:r>
                      <a:endParaRPr lang="ru-RU" sz="1400" dirty="0">
                        <a:latin typeface="+mn-lt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8. 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Выдача разрешения на перевозку тяжеловесного и (или) крупногабаритного груза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ea typeface="Times New Roman"/>
                        </a:rPr>
                        <a:t>2,33</a:t>
                      </a: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2,25</a:t>
                      </a:r>
                      <a:endParaRPr lang="ru-RU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9. 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Выдача разрешения на осуществление деятельности по перевозке легковым такси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ea typeface="Times New Roman"/>
                        </a:rPr>
                        <a:t>2,13</a:t>
                      </a: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+mn-lt"/>
                        </a:rPr>
                        <a:t>1,4</a:t>
                      </a:r>
                      <a:endParaRPr lang="ru-RU" sz="1400" dirty="0">
                        <a:latin typeface="+mn-lt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ИТОГО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2,15</a:t>
                      </a:r>
                      <a:endParaRPr lang="ru-RU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1,4</a:t>
                      </a:r>
                      <a:endParaRPr lang="ru-RU" sz="1400" b="1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27016" y="1041172"/>
            <a:ext cx="115649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Среднее число обращений представителей бизнес-сообщества </a:t>
            </a:r>
            <a:r>
              <a:rPr lang="ru-RU" b="1" dirty="0" smtClean="0"/>
              <a:t>для </a:t>
            </a:r>
            <a:r>
              <a:rPr lang="ru-RU" b="1" dirty="0"/>
              <a:t>получения одной государственной (муниципальной) услуги, связанной со сферой предпринимательской деятельности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4872" y="6202502"/>
            <a:ext cx="11997127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1500" baseline="30000" dirty="0" smtClean="0">
                <a:cs typeface="Arial" panose="020B0604020202020204" pitchFamily="34" charset="0"/>
              </a:rPr>
              <a:t>*) </a:t>
            </a:r>
            <a:r>
              <a:rPr lang="ru-RU" sz="1500" i="1" baseline="30000" dirty="0" smtClean="0">
                <a:cs typeface="Arial" panose="020B0604020202020204" pitchFamily="34" charset="0"/>
              </a:rPr>
              <a:t>Комплексная </a:t>
            </a:r>
            <a:r>
              <a:rPr lang="ru-RU" sz="1500" i="1" baseline="30000" dirty="0">
                <a:cs typeface="Arial" panose="020B0604020202020204" pitchFamily="34" charset="0"/>
              </a:rPr>
              <a:t>государственная услуга «Регистрация юридического лица (а также физических лиц в качестве индивидуальных предпринимателей и крестьянских (фермерских) хозяйств), получение кодов статистики и постановка на учет в соответствующих федеральных фондах».</a:t>
            </a:r>
            <a:endParaRPr lang="ru-RU" sz="1500" i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8438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470263" y="0"/>
            <a:ext cx="11721739" cy="1143000"/>
          </a:xfrm>
        </p:spPr>
        <p:txBody>
          <a:bodyPr>
            <a:noAutofit/>
          </a:bodyPr>
          <a:lstStyle/>
          <a:p>
            <a:pPr marL="342900" indent="-342900"/>
            <a:r>
              <a:rPr lang="ru-RU" sz="2800" dirty="0">
                <a:solidFill>
                  <a:srgbClr val="477BB9"/>
                </a:solidFill>
                <a:cs typeface="Arial" pitchFamily="34" charset="0"/>
              </a:rPr>
              <a:t>Мониторинг удовлетворенности </a:t>
            </a:r>
            <a:r>
              <a:rPr lang="ru-RU" sz="2800" dirty="0" smtClean="0">
                <a:solidFill>
                  <a:srgbClr val="477BB9"/>
                </a:solidFill>
                <a:cs typeface="Arial" pitchFamily="34" charset="0"/>
              </a:rPr>
              <a:t>субъектов предпринимательства </a:t>
            </a:r>
            <a:r>
              <a:rPr lang="ru-RU" sz="2800" dirty="0">
                <a:solidFill>
                  <a:srgbClr val="477BB9"/>
                </a:solidFill>
                <a:cs typeface="Arial" pitchFamily="34" charset="0"/>
              </a:rPr>
              <a:t>условиями ведения предпринимательской деятельности в НСО</a:t>
            </a: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5</a:t>
            </a:fld>
            <a:endParaRPr lang="ru-RU" dirty="0"/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1436914" y="5896096"/>
            <a:ext cx="793931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496389" y="1110339"/>
            <a:ext cx="11695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Оценка субъектами предпринимательства уровня административных барьеров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3841043"/>
              </p:ext>
            </p:extLst>
          </p:nvPr>
        </p:nvGraphicFramePr>
        <p:xfrm>
          <a:off x="738778" y="1571112"/>
          <a:ext cx="11226797" cy="376682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974184"/>
                <a:gridCol w="6072501"/>
                <a:gridCol w="1830018"/>
                <a:gridCol w="1175047"/>
                <a:gridCol w="1175047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Рейтинг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Наименование услуги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Орган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2015</a:t>
                      </a:r>
                      <a:endParaRPr lang="ru-RU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Государственная аккредитация образовательных учреждений</a:t>
                      </a: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Минобрнауки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НСО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1,0</a:t>
                      </a:r>
                      <a:endParaRPr lang="ru-RU" sz="14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1,0</a:t>
                      </a:r>
                    </a:p>
                  </a:txBody>
                  <a:tcPr marL="17780" marR="177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Лицензирование деятельности по заготовке, хранению, переработке и реализации лома </a:t>
                      </a:r>
                      <a:r>
                        <a:rPr lang="ru-RU" sz="14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черных, </a:t>
                      </a:r>
                      <a:r>
                        <a:rPr lang="ru-RU" sz="14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цветных металлов</a:t>
                      </a: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Минпром НСО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0,90</a:t>
                      </a:r>
                      <a:endParaRPr lang="ru-RU" sz="14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0,96</a:t>
                      </a:r>
                    </a:p>
                  </a:txBody>
                  <a:tcPr marL="17780" marR="177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Выдача лицензий на розничную продажу алкогольной </a:t>
                      </a:r>
                      <a:r>
                        <a:rPr lang="ru-RU" sz="14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продукции</a:t>
                      </a:r>
                      <a:endParaRPr lang="ru-RU" sz="14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Минпром НСО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0,77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0,94</a:t>
                      </a:r>
                    </a:p>
                  </a:txBody>
                  <a:tcPr marL="17780" marR="177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Лицензирование образовательной деятельности </a:t>
                      </a:r>
                      <a:r>
                        <a:rPr lang="ru-RU" sz="14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организаций</a:t>
                      </a:r>
                      <a:endParaRPr lang="ru-RU" sz="14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err="1" smtClean="0"/>
                        <a:t>Минобрнауки</a:t>
                      </a:r>
                      <a:r>
                        <a:rPr lang="ru-RU" sz="1400" baseline="0" dirty="0" smtClean="0"/>
                        <a:t> НСО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0,99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0,93</a:t>
                      </a:r>
                    </a:p>
                  </a:txBody>
                  <a:tcPr marL="17780" marR="177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Лицензирование деятельности по обороту наркотических </a:t>
                      </a:r>
                      <a:r>
                        <a:rPr lang="ru-RU" sz="14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средств</a:t>
                      </a:r>
                      <a:endParaRPr lang="ru-RU" sz="14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Минздрав</a:t>
                      </a:r>
                      <a:r>
                        <a:rPr lang="ru-RU" sz="1400" baseline="0" dirty="0" smtClean="0"/>
                        <a:t> НСО</a:t>
                      </a:r>
                      <a:endParaRPr lang="ru-RU" sz="14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0,95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0,92</a:t>
                      </a:r>
                    </a:p>
                  </a:txBody>
                  <a:tcPr marL="17780" marR="177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Лицензирование медицинской деятельности медицинских организаций</a:t>
                      </a: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Минздрав</a:t>
                      </a:r>
                      <a:r>
                        <a:rPr lang="ru-RU" sz="1400" baseline="0" dirty="0" smtClean="0"/>
                        <a:t> НСО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0,98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0,88</a:t>
                      </a:r>
                    </a:p>
                  </a:txBody>
                  <a:tcPr marL="17780" marR="177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7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Выдача разрешения на осуществление деятельности по перевозке </a:t>
                      </a:r>
                      <a:r>
                        <a:rPr lang="ru-RU" sz="14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легковым такси</a:t>
                      </a:r>
                      <a:endParaRPr lang="ru-RU" sz="14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Минпром НСО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0,85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0,88</a:t>
                      </a:r>
                    </a:p>
                  </a:txBody>
                  <a:tcPr marL="17780" marR="177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8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Лицензирование фармацевтической деятельности</a:t>
                      </a: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Минздрав</a:t>
                      </a:r>
                      <a:r>
                        <a:rPr lang="ru-RU" sz="1400" baseline="0" dirty="0" smtClean="0"/>
                        <a:t> НСО</a:t>
                      </a:r>
                      <a:endParaRPr lang="ru-RU" sz="14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0,97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0,85</a:t>
                      </a:r>
                    </a:p>
                  </a:txBody>
                  <a:tcPr marL="17780" marR="177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Регистрация юридического лица, ИП, КФХ</a:t>
                      </a:r>
                      <a:endParaRPr lang="ru-RU" sz="14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УФНС</a:t>
                      </a: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по НСО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0,67</a:t>
                      </a:r>
                      <a:endParaRPr lang="ru-RU" sz="14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0,75</a:t>
                      </a:r>
                      <a:endParaRPr lang="ru-RU" sz="14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ИТОГО</a:t>
                      </a:r>
                      <a:endParaRPr lang="ru-RU" sz="1600" b="1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ru-RU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0,90</a:t>
                      </a:r>
                      <a:endParaRPr lang="ru-RU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0,90</a:t>
                      </a:r>
                      <a:endParaRPr lang="ru-RU" sz="1400" b="1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66205" y="5909159"/>
            <a:ext cx="112993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i="1" dirty="0" smtClean="0"/>
              <a:t>Справочно</a:t>
            </a:r>
            <a:r>
              <a:rPr lang="ru-RU" sz="1300" dirty="0" smtClean="0"/>
              <a:t>: по услуге «Выдача </a:t>
            </a:r>
            <a:r>
              <a:rPr lang="ru-RU" sz="1300" dirty="0"/>
              <a:t>разрешения на перевозку тяжеловесного и (или) крупногабаритного груза по автомобильным дорогам общего пользования Новосибирской </a:t>
            </a:r>
            <a:r>
              <a:rPr lang="ru-RU" sz="1300" dirty="0" smtClean="0"/>
              <a:t>области» интегральный уровень административных барьеров рассчитан без учета параметра  «стоимость  услуги» и составляет - </a:t>
            </a:r>
            <a:r>
              <a:rPr lang="ru-RU" sz="1300" b="1" dirty="0" smtClean="0"/>
              <a:t>0,89</a:t>
            </a:r>
            <a:endParaRPr lang="ru-RU" sz="1300" b="1" dirty="0"/>
          </a:p>
        </p:txBody>
      </p:sp>
    </p:spTree>
    <p:extLst>
      <p:ext uri="{BB962C8B-B14F-4D97-AF65-F5344CB8AC3E}">
        <p14:creationId xmlns:p14="http://schemas.microsoft.com/office/powerpoint/2010/main" val="2841020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470263" y="0"/>
            <a:ext cx="11721739" cy="1143000"/>
          </a:xfrm>
        </p:spPr>
        <p:txBody>
          <a:bodyPr>
            <a:noAutofit/>
          </a:bodyPr>
          <a:lstStyle/>
          <a:p>
            <a:pPr marL="342900" indent="-342900"/>
            <a:r>
              <a:rPr lang="ru-RU" sz="2800" dirty="0">
                <a:solidFill>
                  <a:srgbClr val="477BB9"/>
                </a:solidFill>
                <a:cs typeface="Arial" pitchFamily="34" charset="0"/>
              </a:rPr>
              <a:t>Мониторинг удовлетворенности </a:t>
            </a:r>
            <a:r>
              <a:rPr lang="ru-RU" sz="2800" dirty="0" smtClean="0">
                <a:solidFill>
                  <a:srgbClr val="477BB9"/>
                </a:solidFill>
                <a:cs typeface="Arial" pitchFamily="34" charset="0"/>
              </a:rPr>
              <a:t>субъектов предпринимательства </a:t>
            </a:r>
            <a:r>
              <a:rPr lang="ru-RU" sz="2800" dirty="0">
                <a:solidFill>
                  <a:srgbClr val="477BB9"/>
                </a:solidFill>
                <a:cs typeface="Arial" pitchFamily="34" charset="0"/>
              </a:rPr>
              <a:t>условиями ведения предпринимательской деятельности в НСО</a:t>
            </a: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6</a:t>
            </a:fld>
            <a:endParaRPr lang="ru-RU" dirty="0"/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679268" y="2392122"/>
            <a:ext cx="793931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6339560"/>
              </p:ext>
            </p:extLst>
          </p:nvPr>
        </p:nvGraphicFramePr>
        <p:xfrm>
          <a:off x="679270" y="1307486"/>
          <a:ext cx="11226806" cy="94488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9821514"/>
                <a:gridCol w="693064"/>
                <a:gridCol w="712228"/>
              </a:tblGrid>
              <a:tr h="28800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ПОКАЗАТЕЛЬ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2014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2015</a:t>
                      </a:r>
                      <a:endParaRPr lang="ru-RU" sz="1400" dirty="0"/>
                    </a:p>
                  </a:txBody>
                  <a:tcPr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Уровень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удовлетворенности субъектов предпринимательства условиями ведения предпринимательской деятельности в НСО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73,3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81,84</a:t>
                      </a:r>
                      <a:endParaRPr lang="ru-RU" sz="1400" dirty="0"/>
                    </a:p>
                  </a:txBody>
                  <a:tcPr anchor="ctr"/>
                </a:tc>
              </a:tr>
              <a:tr h="28800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Интегральная оценка качества и доступности государственных и муниципальных услуг в сфере предпринимательства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90,70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FF0000"/>
                          </a:solidFill>
                        </a:rPr>
                        <a:t>81,23</a:t>
                      </a:r>
                      <a:endParaRPr lang="ru-RU" sz="14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120981358"/>
              </p:ext>
            </p:extLst>
          </p:nvPr>
        </p:nvGraphicFramePr>
        <p:xfrm>
          <a:off x="2860766" y="3157347"/>
          <a:ext cx="9065623" cy="34551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679267" y="2492246"/>
            <a:ext cx="11275167" cy="5878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ОСНОВНЫЕ ПРОБЛЕМЫ, С КОТОРЫМИ СТАЛКИВАЮТСЯ ПРЕДСТАВИТЕЛИ  БИЗНЕС-СООБЩЕСТВА  ПРИ ПОЛУЧЕНИИ ГОСУДАРСТВЕННЫХ И МУНИЦИПАЛЬНЫХ УСЛУГ  В СФЕРЕ ПРЕДПРИНИМАТЕЛЬСТВА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10450" y="3889235"/>
            <a:ext cx="1894114" cy="19724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90,1%</a:t>
            </a:r>
          </a:p>
          <a:p>
            <a:pPr algn="ctr"/>
            <a:r>
              <a:rPr lang="ru-RU" b="1" dirty="0" smtClean="0"/>
              <a:t>не сталкивались с проблемами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42164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7" name="Заголовок 20"/>
          <p:cNvSpPr txBox="1">
            <a:spLocks/>
          </p:cNvSpPr>
          <p:nvPr/>
        </p:nvSpPr>
        <p:spPr>
          <a:xfrm>
            <a:off x="195944" y="263245"/>
            <a:ext cx="11834946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 cap="all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17463" algn="ctr"/>
            <a:r>
              <a:rPr lang="ru-RU" sz="2600" dirty="0">
                <a:solidFill>
                  <a:srgbClr val="477BB9"/>
                </a:solidFill>
                <a:cs typeface="Arial" pitchFamily="34" charset="0"/>
              </a:rPr>
              <a:t>Внешний мониторинг качества и доступности предоставления </a:t>
            </a:r>
            <a:r>
              <a:rPr lang="ru-RU" sz="2600" dirty="0" smtClean="0">
                <a:solidFill>
                  <a:srgbClr val="477BB9"/>
                </a:solidFill>
                <a:cs typeface="Arial" pitchFamily="34" charset="0"/>
              </a:rPr>
              <a:t>государственных и муниципальных услуг в Новосибирской области </a:t>
            </a:r>
            <a:endParaRPr lang="ru-RU" sz="2600" dirty="0">
              <a:solidFill>
                <a:srgbClr val="477BB9"/>
              </a:solidFill>
              <a:cs typeface="Arial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7541340"/>
              </p:ext>
            </p:extLst>
          </p:nvPr>
        </p:nvGraphicFramePr>
        <p:xfrm>
          <a:off x="307695" y="1856138"/>
          <a:ext cx="11723194" cy="231394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2487756"/>
                <a:gridCol w="600892"/>
                <a:gridCol w="587828"/>
                <a:gridCol w="1045029"/>
                <a:gridCol w="587829"/>
                <a:gridCol w="783771"/>
                <a:gridCol w="966651"/>
                <a:gridCol w="666206"/>
                <a:gridCol w="561703"/>
                <a:gridCol w="940526"/>
                <a:gridCol w="822960"/>
                <a:gridCol w="666205"/>
                <a:gridCol w="1005838"/>
              </a:tblGrid>
              <a:tr h="181668">
                <a:tc rowSpan="2"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/>
                    </a:p>
                  </a:txBody>
                  <a:tcPr anchor="ctr"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Качество, баллы</a:t>
                      </a:r>
                      <a:endParaRPr lang="ru-RU" sz="1600" dirty="0"/>
                    </a:p>
                  </a:txBody>
                  <a:tcPr anchor="ctr"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Доступность, баллы</a:t>
                      </a:r>
                      <a:endParaRPr lang="ru-RU" sz="1600" dirty="0"/>
                    </a:p>
                  </a:txBody>
                  <a:tcPr anchor="ctr"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Интегральная оценка, %</a:t>
                      </a:r>
                      <a:endParaRPr lang="ru-RU" sz="1600" dirty="0"/>
                    </a:p>
                  </a:txBody>
                  <a:tcPr anchor="ctr"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Уровень удовлетворенности, %</a:t>
                      </a:r>
                      <a:endParaRPr lang="ru-RU" sz="1600" dirty="0"/>
                    </a:p>
                  </a:txBody>
                  <a:tcPr anchor="ctr"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2014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2015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Динамика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2014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2015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Динамика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2014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2015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Динамика</a:t>
                      </a:r>
                      <a:endParaRPr lang="ru-RU" sz="1300" dirty="0"/>
                    </a:p>
                  </a:txBody>
                  <a:tcPr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2014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2015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Динамика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Государственные услуги</a:t>
                      </a:r>
                      <a:endParaRPr lang="ru-RU" sz="1500" dirty="0"/>
                    </a:p>
                  </a:txBody>
                  <a:tcPr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500" b="0" i="0" dirty="0">
                          <a:effectLst/>
                          <a:latin typeface="+mn-lt"/>
                          <a:ea typeface="Times New Roman"/>
                        </a:rPr>
                        <a:t>4,58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500" b="0" i="0" dirty="0">
                          <a:effectLst/>
                          <a:latin typeface="+mn-lt"/>
                          <a:ea typeface="Times New Roman"/>
                        </a:rPr>
                        <a:t>4,37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i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</a:rPr>
                        <a:t>-0,21</a:t>
                      </a: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500" b="0" i="0" dirty="0">
                          <a:effectLst/>
                          <a:latin typeface="+mn-lt"/>
                          <a:ea typeface="Times New Roman"/>
                        </a:rPr>
                        <a:t>4,42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500" b="0" i="0" dirty="0">
                          <a:effectLst/>
                          <a:latin typeface="+mn-lt"/>
                          <a:ea typeface="Times New Roman"/>
                        </a:rPr>
                        <a:t>4,28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i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</a:rPr>
                        <a:t>-0,14</a:t>
                      </a: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i="0" dirty="0" smtClean="0">
                          <a:latin typeface="+mn-lt"/>
                        </a:rPr>
                        <a:t>90,0</a:t>
                      </a:r>
                      <a:endParaRPr lang="ru-RU" sz="1500" b="0" i="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0" i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86,5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i="0" baseline="0" dirty="0" smtClean="0">
                          <a:solidFill>
                            <a:srgbClr val="FF0000"/>
                          </a:solidFill>
                          <a:latin typeface="+mn-lt"/>
                        </a:rPr>
                        <a:t>-3,50</a:t>
                      </a:r>
                      <a:endParaRPr lang="ru-RU" sz="1500" b="0" i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96,59</a:t>
                      </a:r>
                      <a:endParaRPr lang="ru-RU" sz="1500" b="0" i="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</a:rPr>
                        <a:t>89,78</a:t>
                      </a:r>
                      <a:endParaRPr lang="ru-RU" sz="1500" b="0" i="0" dirty="0">
                        <a:solidFill>
                          <a:srgbClr val="FF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</a:rPr>
                        <a:t>-6,81</a:t>
                      </a:r>
                      <a:endParaRPr lang="ru-RU" sz="1500" b="0" i="0" dirty="0">
                        <a:solidFill>
                          <a:srgbClr val="FF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Муниципальные услуги</a:t>
                      </a:r>
                      <a:endParaRPr lang="ru-RU" sz="1500" dirty="0"/>
                    </a:p>
                  </a:txBody>
                  <a:tcPr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500" b="0" i="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4,52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500" b="0" i="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4,28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i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-0,24</a:t>
                      </a: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500" b="0" i="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4,42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500" b="0" i="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4,16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i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-0,26</a:t>
                      </a: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i="0" dirty="0" smtClean="0">
                          <a:latin typeface="+mn-lt"/>
                        </a:rPr>
                        <a:t>88,79</a:t>
                      </a:r>
                      <a:endParaRPr lang="ru-RU" sz="1500" b="0" i="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0" i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84,4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i="0" dirty="0" smtClean="0">
                          <a:solidFill>
                            <a:srgbClr val="FF0000"/>
                          </a:solidFill>
                          <a:latin typeface="+mn-lt"/>
                        </a:rPr>
                        <a:t>-4,40</a:t>
                      </a:r>
                      <a:endParaRPr lang="ru-RU" sz="1500" b="0" i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97,46</a:t>
                      </a:r>
                      <a:endParaRPr lang="ru-RU" sz="1500" b="0" i="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</a:rPr>
                        <a:t>84,05</a:t>
                      </a:r>
                      <a:endParaRPr lang="ru-RU" sz="1500" b="0" i="0" dirty="0">
                        <a:solidFill>
                          <a:srgbClr val="FF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i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</a:rPr>
                        <a:t>-</a:t>
                      </a:r>
                      <a:r>
                        <a:rPr lang="ru-RU" sz="1500" b="0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</a:rPr>
                        <a:t>13,41</a:t>
                      </a:r>
                      <a:endParaRPr lang="ru-RU" sz="1500" b="0" i="0" dirty="0">
                        <a:solidFill>
                          <a:srgbClr val="FF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94731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МФЦ</a:t>
                      </a:r>
                      <a:endParaRPr lang="ru-RU" sz="1500" dirty="0"/>
                    </a:p>
                  </a:txBody>
                  <a:tcPr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ru-RU" sz="15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4,77</a:t>
                      </a:r>
                      <a:endParaRPr lang="ru-RU" sz="15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4,79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i="0" dirty="0" smtClean="0">
                          <a:latin typeface="+mn-lt"/>
                        </a:rPr>
                        <a:t>+0,02</a:t>
                      </a:r>
                      <a:endParaRPr lang="ru-RU" sz="1500" b="0" i="0" dirty="0">
                        <a:latin typeface="+mn-lt"/>
                      </a:endParaRPr>
                    </a:p>
                  </a:txBody>
                  <a:tcPr anchor="ctr"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i="0" dirty="0" smtClean="0">
                          <a:latin typeface="+mn-lt"/>
                        </a:rPr>
                        <a:t>4,65</a:t>
                      </a:r>
                      <a:endParaRPr lang="ru-RU" sz="1500" b="0" i="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i="0" dirty="0" smtClean="0">
                          <a:latin typeface="+mn-lt"/>
                        </a:rPr>
                        <a:t>4,78</a:t>
                      </a:r>
                      <a:endParaRPr lang="ru-RU" sz="1500" b="0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i="0" dirty="0" smtClean="0">
                          <a:latin typeface="+mn-lt"/>
                        </a:rPr>
                        <a:t>+0,13</a:t>
                      </a:r>
                      <a:endParaRPr lang="ru-RU" sz="1500" b="0" i="0" dirty="0">
                        <a:latin typeface="+mn-lt"/>
                      </a:endParaRPr>
                    </a:p>
                  </a:txBody>
                  <a:tcPr anchor="ctr"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i="0" dirty="0" smtClean="0">
                          <a:latin typeface="+mn-lt"/>
                        </a:rPr>
                        <a:t>94,02</a:t>
                      </a:r>
                      <a:endParaRPr lang="ru-RU" sz="1500" b="0" i="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0" i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95,7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i="0" dirty="0" smtClean="0">
                          <a:latin typeface="+mn-lt"/>
                        </a:rPr>
                        <a:t>+1,68</a:t>
                      </a:r>
                      <a:endParaRPr lang="ru-RU" sz="1500" b="0" i="0" dirty="0">
                        <a:latin typeface="+mn-lt"/>
                      </a:endParaRPr>
                    </a:p>
                  </a:txBody>
                  <a:tcPr anchor="ctr"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94,25</a:t>
                      </a:r>
                      <a:endParaRPr lang="ru-RU" sz="1500" b="0" i="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96,17</a:t>
                      </a:r>
                      <a:endParaRPr lang="ru-RU" sz="1500" b="0" i="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0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</a:rPr>
                        <a:t>+1,92</a:t>
                      </a:r>
                      <a:endParaRPr lang="ru-RU" sz="1500" b="0" i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500" b="1" dirty="0" smtClean="0"/>
                        <a:t>ИТОГО</a:t>
                      </a:r>
                      <a:endParaRPr lang="ru-RU" sz="1500" b="1" dirty="0"/>
                    </a:p>
                  </a:txBody>
                  <a:tcPr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i="0" dirty="0" smtClean="0">
                          <a:latin typeface="+mn-lt"/>
                        </a:rPr>
                        <a:t>4,62</a:t>
                      </a:r>
                      <a:endParaRPr lang="ru-RU" sz="1500" b="1" i="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i="0" dirty="0" smtClean="0">
                          <a:latin typeface="+mn-lt"/>
                        </a:rPr>
                        <a:t>4,48</a:t>
                      </a:r>
                      <a:endParaRPr lang="ru-RU" sz="1500" b="1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i="0" dirty="0" smtClean="0">
                          <a:solidFill>
                            <a:srgbClr val="FF0000"/>
                          </a:solidFill>
                          <a:latin typeface="+mn-lt"/>
                        </a:rPr>
                        <a:t>-0,14</a:t>
                      </a:r>
                      <a:endParaRPr lang="ru-RU" sz="1500" b="1" i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i="0" dirty="0" smtClean="0">
                          <a:latin typeface="+mn-lt"/>
                        </a:rPr>
                        <a:t>4,5</a:t>
                      </a:r>
                      <a:endParaRPr lang="ru-RU" sz="1500" b="1" i="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i="0" dirty="0" smtClean="0">
                          <a:latin typeface="+mn-lt"/>
                        </a:rPr>
                        <a:t>4,41</a:t>
                      </a:r>
                      <a:endParaRPr lang="ru-RU" sz="1500" b="1" i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i="0" dirty="0" smtClean="0">
                          <a:solidFill>
                            <a:srgbClr val="FF0000"/>
                          </a:solidFill>
                          <a:latin typeface="+mn-lt"/>
                        </a:rPr>
                        <a:t>-0,09</a:t>
                      </a:r>
                      <a:endParaRPr lang="ru-RU" sz="1500" b="1" i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i="0" dirty="0" smtClean="0">
                          <a:latin typeface="+mn-lt"/>
                        </a:rPr>
                        <a:t>90,94</a:t>
                      </a:r>
                      <a:endParaRPr lang="ru-RU" sz="1500" b="1" i="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i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88,9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i="0" dirty="0" smtClean="0">
                          <a:solidFill>
                            <a:srgbClr val="FF0000"/>
                          </a:solidFill>
                          <a:latin typeface="+mn-lt"/>
                        </a:rPr>
                        <a:t>-2,04</a:t>
                      </a:r>
                      <a:endParaRPr lang="ru-RU" sz="1500" b="1" i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anchor="ctr"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1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96,1</a:t>
                      </a:r>
                      <a:endParaRPr lang="ru-RU" sz="1500" b="1" i="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1" i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90,00</a:t>
                      </a:r>
                      <a:endParaRPr lang="ru-RU" sz="1500" b="1" i="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1" i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</a:rPr>
                        <a:t>-</a:t>
                      </a:r>
                      <a:r>
                        <a:rPr lang="ru-RU" sz="1500" b="1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</a:rPr>
                        <a:t>6,10</a:t>
                      </a:r>
                      <a:endParaRPr lang="ru-RU" sz="1500" b="1" i="0" dirty="0">
                        <a:solidFill>
                          <a:srgbClr val="FF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26571" y="1397724"/>
            <a:ext cx="11704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Основные показатели качества и доступности государственных и муниципальных услуг  в Новосибирской области </a:t>
            </a:r>
            <a:endParaRPr lang="ru-RU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2643648"/>
              </p:ext>
            </p:extLst>
          </p:nvPr>
        </p:nvGraphicFramePr>
        <p:xfrm>
          <a:off x="326569" y="4547079"/>
          <a:ext cx="11704320" cy="1924812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801294"/>
                <a:gridCol w="1515291"/>
                <a:gridCol w="1619795"/>
                <a:gridCol w="866500"/>
                <a:gridCol w="1950720"/>
                <a:gridCol w="1950720"/>
              </a:tblGrid>
              <a:tr h="0">
                <a:tc rowSpan="2">
                  <a:txBody>
                    <a:bodyPr/>
                    <a:lstStyle/>
                    <a:p>
                      <a:r>
                        <a:rPr lang="ru-RU" sz="1600" dirty="0" smtClean="0"/>
                        <a:t>Время ожидания в очереди,  минут</a:t>
                      </a:r>
                      <a:endParaRPr lang="ru-RU" sz="1600" dirty="0"/>
                    </a:p>
                  </a:txBody>
                  <a:tcPr anchor="ctr">
                    <a:lnR w="12700" cap="flat" cmpd="sng" algn="ctr">
                      <a:solidFill>
                        <a:srgbClr val="DBE2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2015</a:t>
                      </a:r>
                      <a:endParaRPr lang="ru-RU" sz="1600" dirty="0"/>
                    </a:p>
                  </a:txBody>
                  <a:tcPr anchor="ctr">
                    <a:lnL w="12700" cap="flat" cmpd="sng" algn="ctr">
                      <a:solidFill>
                        <a:srgbClr val="DBE2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E2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DBE2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2014 (среднее)</a:t>
                      </a:r>
                      <a:endParaRPr lang="ru-RU" sz="1600" dirty="0"/>
                    </a:p>
                  </a:txBody>
                  <a:tcPr anchor="ctr">
                    <a:lnL w="12700" cap="flat" cmpd="sng" algn="ctr">
                      <a:solidFill>
                        <a:srgbClr val="DBE2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BE2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Динамика</a:t>
                      </a:r>
                      <a:endParaRPr lang="ru-RU" sz="1600" dirty="0"/>
                    </a:p>
                  </a:txBody>
                  <a:tcPr anchor="ctr">
                    <a:lnL w="12700" cap="flat" cmpd="sng" algn="ctr">
                      <a:solidFill>
                        <a:srgbClr val="DBE2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подача</a:t>
                      </a:r>
                      <a:r>
                        <a:rPr lang="ru-RU" sz="1200" baseline="0" dirty="0" smtClean="0"/>
                        <a:t> документов</a:t>
                      </a:r>
                      <a:endParaRPr lang="ru-RU" sz="1200" dirty="0"/>
                    </a:p>
                  </a:txBody>
                  <a:tcPr anchor="ctr">
                    <a:lnL w="12700" cap="flat" cmpd="sng" algn="ctr">
                      <a:solidFill>
                        <a:srgbClr val="DBE2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DBE2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получение результата</a:t>
                      </a:r>
                      <a:endParaRPr lang="ru-RU" sz="1200" dirty="0"/>
                    </a:p>
                  </a:txBody>
                  <a:tcPr anchor="ctr">
                    <a:lnT w="12700" cap="flat" cmpd="sng" algn="ctr">
                      <a:solidFill>
                        <a:srgbClr val="DBE2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среднее</a:t>
                      </a:r>
                      <a:endParaRPr lang="ru-RU" sz="1200" dirty="0"/>
                    </a:p>
                  </a:txBody>
                  <a:tcPr anchor="ctr">
                    <a:lnR w="12700" cap="flat" cmpd="sng" algn="ctr">
                      <a:solidFill>
                        <a:srgbClr val="DBE2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BE2F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Государственные услуги</a:t>
                      </a:r>
                      <a:r>
                        <a:rPr lang="ru-RU" sz="1400" baseline="0" dirty="0" smtClean="0"/>
                        <a:t> в ОИОГВ НСО</a:t>
                      </a:r>
                      <a:endParaRPr lang="ru-RU" sz="1400" dirty="0"/>
                    </a:p>
                  </a:txBody>
                  <a:tcPr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21,00</a:t>
                      </a:r>
                      <a:endParaRPr lang="ru-RU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10,16</a:t>
                      </a:r>
                      <a:endParaRPr lang="ru-RU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15,58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12,00</a:t>
                      </a:r>
                      <a:endParaRPr lang="ru-RU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400" b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+ 3,58</a:t>
                      </a:r>
                      <a:endParaRPr lang="ru-RU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Муниципальные услуги в ОМСУ</a:t>
                      </a:r>
                      <a:r>
                        <a:rPr lang="ru-RU" sz="1400" baseline="0" dirty="0" smtClean="0"/>
                        <a:t> НСО</a:t>
                      </a:r>
                      <a:endParaRPr lang="ru-RU" sz="1400" dirty="0"/>
                    </a:p>
                  </a:txBody>
                  <a:tcPr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9,08</a:t>
                      </a:r>
                      <a:endParaRPr lang="ru-RU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14,67</a:t>
                      </a:r>
                      <a:endParaRPr lang="ru-RU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11,88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11,17</a:t>
                      </a:r>
                      <a:endParaRPr lang="ru-RU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400" b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+ 0,71</a:t>
                      </a:r>
                      <a:endParaRPr lang="ru-RU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МФЦ</a:t>
                      </a:r>
                      <a:endParaRPr lang="ru-RU" sz="1400" dirty="0"/>
                    </a:p>
                  </a:txBody>
                  <a:tcPr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8,74</a:t>
                      </a:r>
                      <a:endParaRPr lang="ru-RU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10,37</a:t>
                      </a:r>
                      <a:endParaRPr lang="ru-RU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21,85</a:t>
                      </a:r>
                      <a:endParaRPr lang="ru-RU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-11,48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ИТОГО</a:t>
                      </a:r>
                      <a:endParaRPr lang="ru-RU" sz="1400" b="1" dirty="0"/>
                    </a:p>
                  </a:txBody>
                  <a:tcPr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11,19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12,61</a:t>
                      </a:r>
                    </a:p>
                  </a:txBody>
                  <a:tcPr marL="9525" marR="9525" marT="9525" marB="0" anchor="b"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15,00</a:t>
                      </a:r>
                      <a:endParaRPr lang="ru-RU" sz="1400" b="1" dirty="0"/>
                    </a:p>
                  </a:txBody>
                  <a:tcPr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-2,39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A9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26571" y="4149633"/>
            <a:ext cx="11704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Время ожидания в очереди при получении государственных и муниципальных услуг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435662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4" name="Заголовок 20"/>
          <p:cNvSpPr txBox="1">
            <a:spLocks/>
          </p:cNvSpPr>
          <p:nvPr/>
        </p:nvSpPr>
        <p:spPr>
          <a:xfrm>
            <a:off x="195944" y="263245"/>
            <a:ext cx="11834946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 cap="all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17463"/>
            <a:r>
              <a:rPr lang="ru-RU" sz="2600" dirty="0">
                <a:solidFill>
                  <a:srgbClr val="477BB9"/>
                </a:solidFill>
                <a:cs typeface="Arial" pitchFamily="34" charset="0"/>
              </a:rPr>
              <a:t>Внешний мониторинг качества и доступности предоставления </a:t>
            </a:r>
            <a:r>
              <a:rPr lang="ru-RU" sz="2600" dirty="0" smtClean="0">
                <a:solidFill>
                  <a:srgbClr val="477BB9"/>
                </a:solidFill>
                <a:cs typeface="Arial" pitchFamily="34" charset="0"/>
              </a:rPr>
              <a:t>государственных и муниципальных услуг в Новосибирской области </a:t>
            </a:r>
            <a:endParaRPr lang="ru-RU" sz="2600" dirty="0">
              <a:solidFill>
                <a:srgbClr val="477BB9"/>
              </a:solidFill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6571" y="1358535"/>
            <a:ext cx="11155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Основные параметры, влияющие на уровень удовлетворенности заявителей услугами</a:t>
            </a:r>
            <a:endParaRPr lang="ru-RU" b="1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7086746"/>
              </p:ext>
            </p:extLst>
          </p:nvPr>
        </p:nvGraphicFramePr>
        <p:xfrm>
          <a:off x="326571" y="1845435"/>
          <a:ext cx="5577840" cy="1733788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017520"/>
                <a:gridCol w="927463"/>
                <a:gridCol w="849086"/>
                <a:gridCol w="783771"/>
              </a:tblGrid>
              <a:tr h="412545">
                <a:tc>
                  <a:txBody>
                    <a:bodyPr/>
                    <a:lstStyle/>
                    <a:p>
                      <a:r>
                        <a:rPr lang="ru-RU" dirty="0" smtClean="0"/>
                        <a:t>Критерии</a:t>
                      </a:r>
                      <a:r>
                        <a:rPr lang="ru-RU" baseline="0" dirty="0" smtClean="0"/>
                        <a:t> качества, балл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ОИОГВ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ОМСУ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МФЦ</a:t>
                      </a:r>
                      <a:endParaRPr lang="ru-RU" dirty="0"/>
                    </a:p>
                  </a:txBody>
                  <a:tcPr/>
                </a:tc>
              </a:tr>
              <a:tr h="41779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Вежливость 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сотрудников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+mn-lt"/>
                          <a:ea typeface="Times New Roman"/>
                        </a:rPr>
                        <a:t>4,50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</a:rPr>
                        <a:t>4,40</a:t>
                      </a:r>
                      <a:endParaRPr lang="ru-RU" sz="1400" b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+mn-lt"/>
                          <a:ea typeface="Times New Roman"/>
                        </a:rPr>
                        <a:t>4,81</a:t>
                      </a:r>
                    </a:p>
                  </a:txBody>
                  <a:tcPr marL="9525" marR="9525" marT="9525" marB="0" anchor="ctr"/>
                </a:tc>
              </a:tr>
              <a:tr h="41827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Комфортность оказания 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услуги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+mn-lt"/>
                          <a:ea typeface="Times New Roman"/>
                        </a:rPr>
                        <a:t>4,11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+mn-lt"/>
                          <a:ea typeface="Times New Roman"/>
                        </a:rPr>
                        <a:t>4,12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+mn-lt"/>
                          <a:ea typeface="Times New Roman"/>
                        </a:rPr>
                        <a:t>4,78</a:t>
                      </a:r>
                    </a:p>
                  </a:txBody>
                  <a:tcPr marL="9525" marR="9525" marT="9525" marB="0" anchor="ctr"/>
                </a:tc>
              </a:tr>
              <a:tr h="48517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Профессионализм (точность и правильность заполнения документов сотрудниками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)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+mn-lt"/>
                          <a:ea typeface="Times New Roman"/>
                        </a:rPr>
                        <a:t>4,51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</a:rPr>
                        <a:t>4,33</a:t>
                      </a:r>
                      <a:endParaRPr lang="ru-RU" sz="1400" b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+mn-lt"/>
                          <a:ea typeface="Times New Roman"/>
                        </a:rPr>
                        <a:t>4,78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1900325"/>
              </p:ext>
            </p:extLst>
          </p:nvPr>
        </p:nvGraphicFramePr>
        <p:xfrm>
          <a:off x="6113417" y="1854141"/>
          <a:ext cx="5577840" cy="1777015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017520"/>
                <a:gridCol w="927463"/>
                <a:gridCol w="849086"/>
                <a:gridCol w="783771"/>
              </a:tblGrid>
              <a:tr h="0">
                <a:tc>
                  <a:txBody>
                    <a:bodyPr/>
                    <a:lstStyle/>
                    <a:p>
                      <a:r>
                        <a:rPr lang="ru-RU" dirty="0" smtClean="0"/>
                        <a:t>Критерии</a:t>
                      </a:r>
                      <a:r>
                        <a:rPr lang="ru-RU" baseline="0" dirty="0" smtClean="0"/>
                        <a:t> доступности, балл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ОИОГВ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ОМСУ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МФЦ</a:t>
                      </a:r>
                      <a:endParaRPr lang="ru-RU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Доступность информации о порядке предоставления </a:t>
                      </a:r>
                      <a:r>
                        <a:rPr lang="ru-RU" sz="12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услуги</a:t>
                      </a:r>
                      <a:endParaRPr lang="ru-RU" sz="12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+mn-lt"/>
                          <a:ea typeface="Times New Roman"/>
                        </a:rPr>
                        <a:t>4,22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</a:rPr>
                        <a:t>4,03</a:t>
                      </a:r>
                      <a:endParaRPr lang="ru-RU" sz="1400" b="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+mn-lt"/>
                          <a:ea typeface="Times New Roman"/>
                        </a:rPr>
                        <a:t>4,79</a:t>
                      </a:r>
                    </a:p>
                  </a:txBody>
                  <a:tcPr marL="9525" marR="9525" marT="9525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Полнота и понятность </a:t>
                      </a:r>
                      <a:r>
                        <a:rPr lang="ru-RU" sz="12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информации</a:t>
                      </a:r>
                      <a:endParaRPr lang="ru-RU" sz="12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+mn-lt"/>
                          <a:ea typeface="Times New Roman"/>
                        </a:rPr>
                        <a:t>4,34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</a:rPr>
                        <a:t>4,19</a:t>
                      </a:r>
                      <a:endParaRPr lang="ru-RU" sz="1400" b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+mn-lt"/>
                          <a:ea typeface="Times New Roman"/>
                        </a:rPr>
                        <a:t>4,77</a:t>
                      </a:r>
                    </a:p>
                  </a:txBody>
                  <a:tcPr marL="9525" marR="9525" marT="9525" marB="0" anchor="ctr"/>
                </a:tc>
              </a:tr>
              <a:tr h="29606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Удобство графика </a:t>
                      </a:r>
                      <a:r>
                        <a:rPr lang="ru-RU" sz="12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работы</a:t>
                      </a:r>
                      <a:endParaRPr lang="ru-RU" sz="12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+mn-lt"/>
                          <a:ea typeface="Times New Roman"/>
                        </a:rPr>
                        <a:t>4,28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</a:rPr>
                        <a:t>4,27</a:t>
                      </a:r>
                      <a:endParaRPr lang="ru-RU" sz="1400" b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+mn-lt"/>
                          <a:ea typeface="Times New Roman"/>
                        </a:rPr>
                        <a:t>4,77</a:t>
                      </a:r>
                    </a:p>
                  </a:txBody>
                  <a:tcPr marL="9525" marR="9525" marT="9525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Получение информации о стадии рассмотрения </a:t>
                      </a:r>
                      <a:r>
                        <a:rPr lang="ru-RU" sz="12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обращения</a:t>
                      </a:r>
                      <a:endParaRPr lang="ru-RU" sz="12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+mn-lt"/>
                          <a:ea typeface="Times New Roman"/>
                        </a:rPr>
                        <a:t>4,29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</a:rPr>
                        <a:t>4,15</a:t>
                      </a:r>
                      <a:endParaRPr lang="ru-RU" sz="1400" b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+mn-lt"/>
                          <a:ea typeface="Times New Roman"/>
                        </a:rPr>
                        <a:t>4,79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621089"/>
              </p:ext>
            </p:extLst>
          </p:nvPr>
        </p:nvGraphicFramePr>
        <p:xfrm>
          <a:off x="326569" y="3933127"/>
          <a:ext cx="11312436" cy="1890649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7759340"/>
                <a:gridCol w="1240971"/>
                <a:gridCol w="1110343"/>
                <a:gridCol w="120178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Иные параметры услуг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ОИОГВ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ОМСУ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МФЦ</a:t>
                      </a:r>
                      <a:endParaRPr lang="ru-RU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 Доля 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респондентов считающих, что качество предоставления муниципальных услуг за </a:t>
                      </a:r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последние</a:t>
                      </a:r>
                      <a:br>
                        <a:rPr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</a:br>
                      <a:r>
                        <a:rPr lang="ru-RU" sz="1400" kern="1200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  </a:t>
                      </a:r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6 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лет улучшилось (%)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+mn-lt"/>
                          <a:ea typeface="Times New Roman"/>
                        </a:rPr>
                        <a:t>22,80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+mn-lt"/>
                          <a:ea typeface="Times New Roman"/>
                        </a:rPr>
                        <a:t>19,27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</a:rPr>
                        <a:t>9,29</a:t>
                      </a:r>
                      <a:endParaRPr lang="ru-RU" sz="1400" b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 Доля 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заявителей, которых устраивают условия ведения приема посетителей (%)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+mn-lt"/>
                          <a:ea typeface="Times New Roman"/>
                        </a:rPr>
                        <a:t>61,20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</a:rPr>
                        <a:t>57,38</a:t>
                      </a:r>
                      <a:endParaRPr lang="ru-RU" sz="1400" b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+mn-lt"/>
                          <a:ea typeface="Times New Roman"/>
                        </a:rPr>
                        <a:t>79,1</a:t>
                      </a:r>
                    </a:p>
                  </a:txBody>
                  <a:tcPr marL="9525" marR="9525" marT="9525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 Временные затраты на ожидание в очереди на подачу документов на получение услуги (мин</a:t>
                      </a:r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.)</a:t>
                      </a:r>
                      <a:endParaRPr lang="ru-RU" sz="14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21,00</a:t>
                      </a:r>
                      <a:endParaRPr lang="ru-RU" sz="14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+mn-lt"/>
                          <a:ea typeface="Times New Roman"/>
                        </a:rPr>
                        <a:t>9,08</a:t>
                      </a:r>
                      <a:endParaRPr lang="ru-RU" sz="1400" b="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+mn-lt"/>
                          <a:ea typeface="Times New Roman"/>
                        </a:rPr>
                        <a:t>12,0</a:t>
                      </a:r>
                    </a:p>
                  </a:txBody>
                  <a:tcPr marL="9525" marR="9525" marT="9525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 Временные 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затраты на ожидание в очереди на получение результата услуги (мин</a:t>
                      </a:r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.)</a:t>
                      </a:r>
                      <a:endParaRPr lang="ru-RU" sz="14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+mn-lt"/>
                          <a:ea typeface="Times New Roman"/>
                        </a:rPr>
                        <a:t>10,16</a:t>
                      </a:r>
                      <a:endParaRPr lang="ru-RU" sz="1400" b="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</a:rPr>
                        <a:t>14,67</a:t>
                      </a:r>
                      <a:endParaRPr lang="ru-RU" sz="1400" b="0" dirty="0">
                        <a:solidFill>
                          <a:srgbClr val="FF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+mn-lt"/>
                          <a:ea typeface="Times New Roman"/>
                        </a:rPr>
                        <a:t>8,74</a:t>
                      </a:r>
                    </a:p>
                  </a:txBody>
                  <a:tcPr marL="9525" marR="9525" marT="9525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 Уровень 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коррупциогенности услуг (%)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</a:rPr>
                        <a:t>0,42</a:t>
                      </a:r>
                      <a:endParaRPr lang="ru-RU" sz="1400" b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  <a:latin typeface="+mn-lt"/>
                          <a:ea typeface="Times New Roman"/>
                        </a:rPr>
                        <a:t>0,41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+mn-lt"/>
                          <a:ea typeface="Times New Roman"/>
                        </a:rPr>
                        <a:t>0,0</a:t>
                      </a:r>
                      <a:endParaRPr lang="ru-RU" sz="1400" b="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3590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7" name="Заголовок 20"/>
          <p:cNvSpPr txBox="1">
            <a:spLocks/>
          </p:cNvSpPr>
          <p:nvPr/>
        </p:nvSpPr>
        <p:spPr>
          <a:xfrm>
            <a:off x="711327" y="263245"/>
            <a:ext cx="11319563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 cap="all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17463"/>
            <a:r>
              <a:rPr lang="ru-RU" sz="2800" dirty="0">
                <a:solidFill>
                  <a:srgbClr val="477BB9"/>
                </a:solidFill>
                <a:cs typeface="Arial" pitchFamily="34" charset="0"/>
              </a:rPr>
              <a:t>Мониторинг удовлетворенности заявителей качеством и доступностью предоставления государственных и муниципальных услуг в ГАУ НСО «МФЦ»</a:t>
            </a: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2664630532"/>
              </p:ext>
            </p:extLst>
          </p:nvPr>
        </p:nvGraphicFramePr>
        <p:xfrm>
          <a:off x="901336" y="1776551"/>
          <a:ext cx="10829109" cy="46622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914400" y="1406245"/>
            <a:ext cx="108160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Уровень удовлетворенности заявителей в разрезе филиалов МФЦ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833548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292239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alibri Light">
      <a:majorFont>
        <a:latin typeface="Calibri Light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15_4109default" id="{E728D685-11FC-4812-BA85-57AC6F9C9F40}" vid="{BC4E008B-95FF-4815-904E-143A8EDFC1D4}"/>
    </a:ext>
  </a:extLst>
</a:theme>
</file>

<file path=ppt/theme/theme2.xml><?xml version="1.0" encoding="utf-8"?>
<a:theme xmlns:a="http://schemas.openxmlformats.org/drawingml/2006/main" name="Office Theme">
  <a:themeElements>
    <a:clrScheme name="HealthFitness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87A91B"/>
      </a:accent1>
      <a:accent2>
        <a:srgbClr val="FBCE11"/>
      </a:accent2>
      <a:accent3>
        <a:srgbClr val="446ED8"/>
      </a:accent3>
      <a:accent4>
        <a:srgbClr val="9D22E2"/>
      </a:accent4>
      <a:accent5>
        <a:srgbClr val="FE9E00"/>
      </a:accent5>
      <a:accent6>
        <a:srgbClr val="DF5327"/>
      </a:accent6>
      <a:hlink>
        <a:srgbClr val="446ED8"/>
      </a:hlink>
      <a:folHlink>
        <a:srgbClr val="828282"/>
      </a:folHlink>
    </a:clrScheme>
    <a:fontScheme name="Calibri Light">
      <a:majorFont>
        <a:latin typeface="Calibri Light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HealthFitness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87A91B"/>
      </a:accent1>
      <a:accent2>
        <a:srgbClr val="FBCE11"/>
      </a:accent2>
      <a:accent3>
        <a:srgbClr val="446ED8"/>
      </a:accent3>
      <a:accent4>
        <a:srgbClr val="9D22E2"/>
      </a:accent4>
      <a:accent5>
        <a:srgbClr val="FE9E00"/>
      </a:accent5>
      <a:accent6>
        <a:srgbClr val="DF5327"/>
      </a:accent6>
      <a:hlink>
        <a:srgbClr val="446ED8"/>
      </a:hlink>
      <a:folHlink>
        <a:srgbClr val="828282"/>
      </a:folHlink>
    </a:clrScheme>
    <a:fontScheme name="Calibri Light">
      <a:majorFont>
        <a:latin typeface="Calibri Light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FE382D75-6DC6-4908-8B05-64D061C4B19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TS102922391</Template>
  <TotalTime>0</TotalTime>
  <Words>1350</Words>
  <Application>Microsoft Office PowerPoint</Application>
  <PresentationFormat>Произвольный</PresentationFormat>
  <Paragraphs>386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TS102922391</vt:lpstr>
      <vt:lpstr>Презентация PowerPoint</vt:lpstr>
      <vt:lpstr>Содержание </vt:lpstr>
      <vt:lpstr>Основные параметры мониторинга в Новосибирской области </vt:lpstr>
      <vt:lpstr>Мониторинг удовлетворенности субъектов предпринимательства условиями ведения предпринимательской деятельности в НСО</vt:lpstr>
      <vt:lpstr>Мониторинг удовлетворенности субъектов предпринимательства условиями ведения предпринимательской деятельности в НСО</vt:lpstr>
      <vt:lpstr>Мониторинг удовлетворенности субъектов предпринимательства условиями ведения предпринимательской деятельности в НСО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2014-03-16T18:37:39Z</dcterms:created>
  <dcterms:modified xsi:type="dcterms:W3CDTF">2015-12-21T11:06:00Z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TC029223919991</vt:lpwstr>
  </property>
</Properties>
</file>